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3"/>
  </p:notesMasterIdLst>
  <p:sldIdLst>
    <p:sldId id="400" r:id="rId2"/>
    <p:sldId id="258" r:id="rId3"/>
    <p:sldId id="276" r:id="rId4"/>
    <p:sldId id="275" r:id="rId5"/>
    <p:sldId id="277" r:id="rId6"/>
    <p:sldId id="281" r:id="rId7"/>
    <p:sldId id="309" r:id="rId8"/>
    <p:sldId id="310" r:id="rId9"/>
    <p:sldId id="312" r:id="rId10"/>
    <p:sldId id="279" r:id="rId11"/>
    <p:sldId id="280" r:id="rId12"/>
    <p:sldId id="290" r:id="rId13"/>
    <p:sldId id="387" r:id="rId14"/>
    <p:sldId id="383" r:id="rId15"/>
    <p:sldId id="390" r:id="rId16"/>
    <p:sldId id="388" r:id="rId17"/>
    <p:sldId id="313" r:id="rId18"/>
    <p:sldId id="396" r:id="rId19"/>
    <p:sldId id="395" r:id="rId20"/>
    <p:sldId id="394" r:id="rId21"/>
    <p:sldId id="300" r:id="rId22"/>
    <p:sldId id="392" r:id="rId23"/>
    <p:sldId id="329" r:id="rId24"/>
    <p:sldId id="331" r:id="rId25"/>
    <p:sldId id="332" r:id="rId26"/>
    <p:sldId id="333" r:id="rId27"/>
    <p:sldId id="334" r:id="rId28"/>
    <p:sldId id="408" r:id="rId29"/>
    <p:sldId id="335" r:id="rId30"/>
    <p:sldId id="325" r:id="rId31"/>
    <p:sldId id="346" r:id="rId32"/>
    <p:sldId id="409" r:id="rId33"/>
    <p:sldId id="343" r:id="rId34"/>
    <p:sldId id="344" r:id="rId35"/>
    <p:sldId id="349" r:id="rId36"/>
    <p:sldId id="405" r:id="rId37"/>
    <p:sldId id="406" r:id="rId38"/>
    <p:sldId id="353" r:id="rId39"/>
    <p:sldId id="356" r:id="rId40"/>
    <p:sldId id="358" r:id="rId41"/>
    <p:sldId id="359" r:id="rId42"/>
    <p:sldId id="360" r:id="rId43"/>
    <p:sldId id="348" r:id="rId44"/>
    <p:sldId id="411" r:id="rId45"/>
    <p:sldId id="410" r:id="rId46"/>
    <p:sldId id="412" r:id="rId47"/>
    <p:sldId id="413" r:id="rId48"/>
    <p:sldId id="372" r:id="rId49"/>
    <p:sldId id="364" r:id="rId50"/>
    <p:sldId id="369" r:id="rId51"/>
    <p:sldId id="283" r:id="rId5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EBD3"/>
    <a:srgbClr val="CDC7B6"/>
    <a:srgbClr val="790AFB"/>
    <a:srgbClr val="FFC000"/>
    <a:srgbClr val="141A21"/>
    <a:srgbClr val="262928"/>
    <a:srgbClr val="222E45"/>
    <a:srgbClr val="1A2431"/>
    <a:srgbClr val="826112"/>
    <a:srgbClr val="6051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07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924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7F5E01-5FD7-46B4-B72F-1B3CD89A2B37}" type="datetimeFigureOut">
              <a:rPr lang="ko-KR" altLang="en-US" smtClean="0"/>
              <a:t>2024-11-21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B804DC-65DE-4B46-BBBA-8F869196E3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41102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071421-D2E7-96C0-68FF-2CF2A00ECC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22BB567-087D-554D-23B4-72ABB5F46B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48A81DD-7E76-3C8A-B413-51099F8111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82F55BA-BC9D-5970-A4E6-4C2FC551B3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61268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766806-D62C-DDDF-48A7-9AB948A7E8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EF8A095-1CB6-9C46-79AF-144DBBCB4D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8713038-4ABE-AC8A-AA36-092D68F0B9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B14A7F2-0ED3-C014-C737-BCD14D8DBA8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79339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8D59CA-918B-A1BF-29B0-36F8AA21DB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459B769-052C-5E55-F91C-7A709F73AB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9EAEA8D-03EE-CC9E-3ABF-1EB7A37842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41C7CDF-52D6-906E-25F3-0612C569A0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52714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C61FD9-2B65-9E4A-DE24-30C8F779C5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29F8235-A30B-A489-67B3-36BDED8E8E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048BB8E-94EA-AB1A-118B-8D0E6D69A6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2A531B9-1157-9A90-4B34-B8A1A49329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22667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F178B7-800A-CE48-745B-7B664D7593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9E75230-6F9B-3055-5B0F-EEAF8D1535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84F2344-B5E7-567D-25F5-224E7D0F55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51F4683-3A90-72C6-1F43-E0A83CBB19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95539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4C44F3-2FC9-540F-1244-2D12CEB689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9D011A5-F79F-2D3A-06EA-9A697361A9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C6B887B-F3AE-0838-6158-38D29FFFE4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98A7370-40AC-2FEA-3373-FFAEE800C9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31821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B4921A-86E4-3733-5D72-57216AE89E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9031DDD-A5D0-DEFB-6971-83B96BFFDF8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8B0D6DB-DC79-2471-2828-6B70A3445C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51ACBAD-537F-7983-E32F-F0AB0B7686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75537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9075B0-8598-D592-FD7E-ED01C29338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3497F4F-8CDE-CCF5-797F-1F4B91DF5B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03E3B31-F0AE-1AD1-00F1-C8B95202D2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41FF3CB-9A92-CFA1-EF77-2C8CAA2A805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9285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7A395B-751A-DC55-34B6-042BC5699F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344B4E5-43CD-48F5-A793-11043F35CC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3BBE24F-55EC-C4A6-EAC0-A673F8DA00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363D5F8-0BE5-A301-9938-43CBF83520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65132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787F17-C0A2-9AA4-5ACD-574ABDC2CC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FC06155-47EB-C338-47EB-413EC07447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A54BA5E-3044-640E-3015-6DFB76E8B5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A3DA7AE-FE95-1355-A862-DBA4A7BB22B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81918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5AF65F-457E-62A3-ABA0-3318804A6F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AFA276D-5495-1027-95C4-6B46184599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CDB56BE-0769-AFB9-F5AC-8415178C80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E3B45DA-A927-916C-499F-BFB64237243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67860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0C972A-9CC2-F05F-CC97-957DE29569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8B576BF-6D36-2DDC-41C3-ACE7312432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C47FB24-284C-A8D0-BAA2-24EFFF4662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087A83B-01BC-636F-7F24-D9AD355F73E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221917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6D1B2A-9A9B-0EE0-2B43-24099ED0E7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06B0000-9811-DB2C-6581-C85ECED4337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38F2DC8-6F16-8D62-E51D-A132CAFBCD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3B8D169-329A-7B64-84DF-178929FDC3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564433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E5B9C8-3E20-EC0C-8026-E4F40DD225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A7DEBC4-9A51-7662-8D98-E840CD1231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40F05F3-91D8-3446-895A-DCA9ADC3CF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9E54A10-9F16-FE52-4270-09ABD28FA1A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763778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BA0FB5-DA2F-FA5B-C316-3318D9CA85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08780CB-7733-04E7-16E5-DA859C535E3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4170115-5E52-7389-7041-6B6D319871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2A2FF68-2C48-DF0F-EB64-04913988C5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038346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D3B363-90CF-F8D6-4BE5-FAD5073DE1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BC294F4-418A-7560-DAA3-BD1254A19F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13399D6-FC9D-E2F2-C237-6ED8141B84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64D1E82-0C9B-52BF-F503-1D204DB7F1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794587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9C9DD1-A8A7-DF04-D360-7B77811B2A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9E61C25-E76E-A5E9-4713-A3779FFA776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1FF6DD4-31A8-8E4D-B7A8-6D482A2A9A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1C62878-C393-6E3E-2EF5-E6D83658C78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334252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B67259-6466-6E53-785B-AEF3A2F040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F862E5F-302E-A71B-9930-CAA576BAA77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406A770-173C-C471-3DFF-BD018E0C66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669C877-D078-59F3-3D0A-F844F74FDA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230794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6FFF36-6B5F-4D96-EE12-58511DB49A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4623AEB-4AC5-53AC-829F-2EE0956637B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A9D4573-5B61-BAA8-4D5D-54B3B4A31C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6A5B6DE-50D8-C6A5-B473-B7C0C5E71E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576887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FC09C7-CB35-CFFB-E3E3-386AD5D33B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EE71192-56F4-64DD-FA39-2A496A2DE1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7FEA83E-12FF-7AB4-A60B-DE2101F265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671E40D-5F74-3662-45A7-269BF03518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319855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C25CB1-2F14-EC4B-5B45-2D1B144C2A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398B3C5-6792-9D1F-37A6-FDAB2BD9476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9C38E8E-8B09-42CB-4D22-8402532A4F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1545DFE-2CD3-F425-317A-40F38D83AF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79261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125377-FF0C-F274-8241-1671C5EB6E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13AFC4D-B0F3-7F95-F6C6-DFCD329A143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F00ACE7-ECAA-5FFF-F1C4-A593EA4B55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0866A0C-2105-45BC-3EFE-BB7861C8B3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58553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C0894B-A633-EC54-F469-19BC0115A9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C4361CA-A485-14C4-CFE8-94E3D2D066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AF0530F-E185-E860-6843-493F543B74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598DB28-51A4-E3FE-45EB-38A5FEA487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739828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EC5498-0300-F7F9-DBF9-6F893B0360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8DA6C58-DBCF-630E-8F0F-64B9873578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1F052DD-9146-FD99-7138-31B8FDBD9F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F204D2A-6154-B350-5CCA-ED51672003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788586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160E75-0DF7-2D13-8A7C-6813D1983E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55735FE-C2D9-CFC7-3A4F-6FFD092F68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57B7EE7-F050-67C8-077B-165BB5146D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864429F-64E2-9CC7-1676-AF6F60B97F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236587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36484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81728B-2ED0-41D2-C1BE-D60239B013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ABC09C6-BA1C-6D04-7018-73B9795E58E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3B011B6-6FAF-CDD0-32B6-5FF26A0D9E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8DF639E-88B9-411F-A3F3-7F81D5B237C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24597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32619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59F02B-C220-C17C-56BB-676856401C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D5AB0F7-0086-DED0-356D-5100BD5CE6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C1C709D-7FAB-2A5F-9977-5B6C570A66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414D6D8-9383-82EB-02F0-65DFA7E3C01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01317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E84621-C7CD-9D8F-7603-4D16858BF9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AB2846F-6D6A-CEC9-2F0E-01863865AB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2DEDFB0-23F0-63A1-86ED-80C094BB5F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2A19D43-9AFA-5B19-2CA9-C1D80348CE2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68555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9B19E0-EC9C-F2CC-BA55-2D286BD892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7D5FAB0-E047-B15A-FA96-BA5C4880CE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1D13C87-E87C-C7AE-968B-896BFEE725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DB9075-557A-512B-09A2-87B8D781B32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39576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695419-488C-483F-220A-2E20552870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F5B1F68-F4F7-A0CD-64DF-0B4A1DE1D68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E87C9AD-FE84-4A56-B6BF-CE35909EE5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A231BCF-30D2-5179-0C5E-7C446644F4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52235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433AB9-9229-47D8-8FF7-00509E2E30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BBBB82E-31F1-414B-88F8-7C1F79FEA2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6D42B58-9C78-4FB4-A8A2-47F873A7A8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2024-11-21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E7688F3-9733-4D30-87C0-2EB4F34259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5CDCE5-6C43-48CF-82C9-D466D1D5B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35674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BB4817-76B2-4B87-8DD2-B9EA8065B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2D37EBC-30F4-417F-B7ED-AD7FA40C4A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D134EBA-F0EF-450E-AF2B-D875918E3B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2024-11-21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E27BAFD-B453-47FD-84AA-AF662DCB80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D49FCB0-AB8D-49F9-A737-380EB66A7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33019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05F22FC-AB60-48CE-B603-E69CC4AB52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97A8DF8-3145-4431-9128-BF509750C3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3216048-BDE6-4A9F-8EA8-6037CCAECA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2024-11-21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977354A-F6C1-410C-9801-119EEFF7F8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34A3303-5B35-42BD-B22C-0ABB97D91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6362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C3D9FF-8B7C-4186-BFD6-0AFD5EE10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B1813D6-46E8-4398-B2CA-38A2385A29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1EF8ED7-EC0B-416D-8F78-F45267526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2024-11-21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05279F7-2E0F-4F2F-A5ED-A17FCA70F8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0F44202-4066-473E-BD52-47D6FF0CA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94501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AE0C9C-CDC8-46BC-B68C-7AE8E1874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C20277B-7B4B-424C-8858-85CE91609F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9F62058-241F-433F-9918-1802F909C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2024-11-21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5EC7796-FDE6-46B7-AD23-D95E097215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F34FDF4-0250-4335-A3D9-1EC01D801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91859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A58A04-016E-40E9-BF7D-C1021B336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6EA41A-0EC1-4BF0-8C7E-2D80F82597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CD1674E-D288-4A9C-B813-B70868528D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2D60A9B-F96C-45F5-8609-8180A31624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2024-11-21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297BAAA-AC49-4078-9584-059FEC5747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C66BDCF-7710-4B6B-B41E-C4B0539D08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07202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64428A-3CEC-4281-8AF7-3BC1207D45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004CDF6-3D03-4C25-8F43-41D932B578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A0DDCF4-3F56-4172-A24D-04B7FC19B2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FEE1B09-0E27-4E0B-92ED-B08D3C64CE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2661491-8878-47DC-96EF-8608F40705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970E2D4-E07C-4D91-B91C-CB6DF34AFF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2024-11-21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07A8911-AF42-4841-B68E-5413783FEB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93D1E64-829A-41AD-A379-338F4981F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29934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527B17-41A6-44E5-A731-E0F9FC2EC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7D74593-215A-4ABD-AEA3-DC48B088C0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2024-11-21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1C9685B-857D-4985-84DB-1455C8041F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B936845-1C7D-43C1-9A1C-8DBC3C154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73129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F4D50D5-D168-4EBE-9DC4-12BD4BECA7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2024-11-21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17D71BB-6118-4278-B8DC-59F4ED0786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8EC43FB-477F-4978-9560-61813644B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80244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537FF5-D910-478D-807C-647EC4B29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4332EB5-FA7B-4218-A334-E21A5780E1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8522DCC-4AFB-47D6-ACF5-0E89406CDE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8055D52-B8BE-4C4F-85E4-C7F8E7C599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2024-11-21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0516189-8FF6-44AA-AE84-5A60C41CDF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D93F115-1CE3-457B-8B07-E26B4549DE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7273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9E9AC6-6385-42CF-8F6B-731BE6F8B1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BDC28EF-455B-491C-96A1-02A15D3F56B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2952B63-CABB-49F6-AD67-419389C1BF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C3D018F-AE57-4E83-94BE-D6DCCC09EC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2024-11-21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67FB0B7-0BBB-42B4-B76F-A052597289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33F6AF5-FF2E-4B85-8CD9-DE058ABD7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80161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4EDE480-DF2E-47FE-871B-F286C142D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752EBF4-C8B0-48AA-8898-27983C73BA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A86B7A4-EF6B-4CFD-9E51-0F3CDEE7CE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BE2A34-CEDE-40CD-B7B3-9608A3D82CA8}" type="datetimeFigureOut">
              <a:rPr lang="ko-KR" altLang="en-US" smtClean="0"/>
              <a:t>2024-11-21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61EC4C1-46A5-44A1-96CB-FB3A75D643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A0D7AF-6D71-47A8-997F-2403AFB7E6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15683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A034D1-C2EB-B01A-6122-0AD10F732E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로스트아크 - 나무위키">
            <a:extLst>
              <a:ext uri="{FF2B5EF4-FFF2-40B4-BE49-F238E27FC236}">
                <a16:creationId xmlns:a16="http://schemas.microsoft.com/office/drawing/2014/main" id="{176D7ACE-9021-5DA4-0326-EF7A0F2FD7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00" y="2166751"/>
            <a:ext cx="2762087" cy="690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20CD8F6-E212-F0F4-CDB7-F6E795E946B4}"/>
              </a:ext>
            </a:extLst>
          </p:cNvPr>
          <p:cNvSpPr txBox="1"/>
          <p:nvPr/>
        </p:nvSpPr>
        <p:spPr>
          <a:xfrm>
            <a:off x="314960" y="2956829"/>
            <a:ext cx="44994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>
                <a:gradFill>
                  <a:gsLst>
                    <a:gs pos="30000">
                      <a:srgbClr val="FAEBD3"/>
                    </a:gs>
                    <a:gs pos="55000">
                      <a:srgbClr val="CA7349"/>
                    </a:gs>
                    <a:gs pos="81000">
                      <a:srgbClr val="F3AF6D"/>
                    </a:gs>
                    <a:gs pos="100000">
                      <a:srgbClr val="F8EBDE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‘</a:t>
            </a:r>
            <a:r>
              <a:rPr lang="ko-KR" altLang="en-US" sz="5400" b="1" dirty="0" err="1">
                <a:gradFill>
                  <a:gsLst>
                    <a:gs pos="30000">
                      <a:srgbClr val="FAEBD3"/>
                    </a:gs>
                    <a:gs pos="55000">
                      <a:srgbClr val="CA7349"/>
                    </a:gs>
                    <a:gs pos="81000">
                      <a:srgbClr val="F3AF6D"/>
                    </a:gs>
                    <a:gs pos="100000">
                      <a:srgbClr val="F8EBDE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비브린</a:t>
            </a:r>
            <a:r>
              <a:rPr lang="ko-KR" altLang="en-US" sz="5400" b="1" dirty="0">
                <a:gradFill>
                  <a:gsLst>
                    <a:gs pos="30000">
                      <a:srgbClr val="FAEBD3"/>
                    </a:gs>
                    <a:gs pos="55000">
                      <a:srgbClr val="CA7349"/>
                    </a:gs>
                    <a:gs pos="81000">
                      <a:srgbClr val="F3AF6D"/>
                    </a:gs>
                    <a:gs pos="100000">
                      <a:srgbClr val="F8EBDE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 큐브</a:t>
            </a:r>
            <a:r>
              <a:rPr lang="en-US" altLang="ko-KR" sz="5400" b="1" dirty="0">
                <a:gradFill>
                  <a:gsLst>
                    <a:gs pos="30000">
                      <a:srgbClr val="FAEBD3"/>
                    </a:gs>
                    <a:gs pos="55000">
                      <a:srgbClr val="CA7349"/>
                    </a:gs>
                    <a:gs pos="81000">
                      <a:srgbClr val="F3AF6D"/>
                    </a:gs>
                    <a:gs pos="100000">
                      <a:srgbClr val="F8EBDE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’</a:t>
            </a:r>
            <a:endParaRPr lang="ko-KR" altLang="en-US" sz="5400" b="1" dirty="0">
              <a:gradFill>
                <a:gsLst>
                  <a:gs pos="30000">
                    <a:srgbClr val="FAEBD3"/>
                  </a:gs>
                  <a:gs pos="55000">
                    <a:srgbClr val="CA7349"/>
                  </a:gs>
                  <a:gs pos="81000">
                    <a:srgbClr val="F3AF6D"/>
                  </a:gs>
                  <a:gs pos="100000">
                    <a:srgbClr val="F8EBDE"/>
                  </a:gs>
                </a:gsLst>
                <a:lin ang="5400000" scaled="1"/>
              </a:gradFill>
              <a:latin typeface="빛의 계승자 Bold" panose="020B0600000101010101" pitchFamily="50" charset="-127"/>
              <a:ea typeface="빛의 계승자 Bold" panose="020B0600000101010101" pitchFamily="50" charset="-127"/>
            </a:endParaRPr>
          </a:p>
        </p:txBody>
      </p:sp>
      <p:sp>
        <p:nvSpPr>
          <p:cNvPr id="3" name="평행 사변형 2">
            <a:extLst>
              <a:ext uri="{FF2B5EF4-FFF2-40B4-BE49-F238E27FC236}">
                <a16:creationId xmlns:a16="http://schemas.microsoft.com/office/drawing/2014/main" id="{9C9E8CD9-AA07-67AC-6D68-AAAEC01A3C70}"/>
              </a:ext>
            </a:extLst>
          </p:cNvPr>
          <p:cNvSpPr/>
          <p:nvPr/>
        </p:nvSpPr>
        <p:spPr>
          <a:xfrm>
            <a:off x="4470400" y="-5146"/>
            <a:ext cx="7721600" cy="6858000"/>
          </a:xfrm>
          <a:prstGeom prst="parallelogram">
            <a:avLst>
              <a:gd name="adj" fmla="val 10926"/>
            </a:avLst>
          </a:prstGeom>
          <a:blipFill>
            <a:blip r:embed="rId3"/>
            <a:stretch>
              <a:fillRect/>
            </a:stretch>
          </a:blipFill>
          <a:ln>
            <a:noFill/>
          </a:ln>
          <a:effectLst>
            <a:softEdge rad="635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B686D06-C292-38BA-4EF1-57D6E7D0FF54}"/>
              </a:ext>
            </a:extLst>
          </p:cNvPr>
          <p:cNvSpPr txBox="1"/>
          <p:nvPr/>
        </p:nvSpPr>
        <p:spPr>
          <a:xfrm>
            <a:off x="314960" y="3979715"/>
            <a:ext cx="44994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gradFill>
                  <a:gsLst>
                    <a:gs pos="30000">
                      <a:srgbClr val="FAEBD3"/>
                    </a:gs>
                    <a:gs pos="55000">
                      <a:srgbClr val="CA7349"/>
                    </a:gs>
                    <a:gs pos="81000">
                      <a:srgbClr val="F3AF6D"/>
                    </a:gs>
                    <a:gs pos="100000">
                      <a:srgbClr val="F8EBDE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신규 </a:t>
            </a:r>
            <a:r>
              <a:rPr lang="en-US" altLang="ko-KR" sz="2000" b="1" dirty="0">
                <a:gradFill>
                  <a:gsLst>
                    <a:gs pos="30000">
                      <a:srgbClr val="FAEBD3"/>
                    </a:gs>
                    <a:gs pos="55000">
                      <a:srgbClr val="CA7349"/>
                    </a:gs>
                    <a:gs pos="81000">
                      <a:srgbClr val="F3AF6D"/>
                    </a:gs>
                    <a:gs pos="100000">
                      <a:srgbClr val="F8EBDE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PVP </a:t>
            </a:r>
            <a:r>
              <a:rPr lang="ko-KR" altLang="en-US" sz="2000" b="1" dirty="0">
                <a:gradFill>
                  <a:gsLst>
                    <a:gs pos="30000">
                      <a:srgbClr val="FAEBD3"/>
                    </a:gs>
                    <a:gs pos="55000">
                      <a:srgbClr val="CA7349"/>
                    </a:gs>
                    <a:gs pos="81000">
                      <a:srgbClr val="F3AF6D"/>
                    </a:gs>
                    <a:gs pos="100000">
                      <a:srgbClr val="F8EBDE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콘텐츠 기획서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87D49A-C42D-7639-FAAF-A3FD410CCDF1}"/>
              </a:ext>
            </a:extLst>
          </p:cNvPr>
          <p:cNvSpPr txBox="1"/>
          <p:nvPr/>
        </p:nvSpPr>
        <p:spPr>
          <a:xfrm>
            <a:off x="10017759" y="6550223"/>
            <a:ext cx="21742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 dirty="0" err="1">
                <a:gradFill>
                  <a:gsLst>
                    <a:gs pos="30000">
                      <a:srgbClr val="FAEBD3"/>
                    </a:gs>
                    <a:gs pos="55000">
                      <a:srgbClr val="CA7349"/>
                    </a:gs>
                    <a:gs pos="81000">
                      <a:srgbClr val="F3AF6D"/>
                    </a:gs>
                    <a:gs pos="100000">
                      <a:srgbClr val="F8EBDE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김신행</a:t>
            </a:r>
            <a:endParaRPr lang="ko-KR" altLang="en-US" sz="1400" b="1" dirty="0">
              <a:gradFill>
                <a:gsLst>
                  <a:gs pos="30000">
                    <a:srgbClr val="FAEBD3"/>
                  </a:gs>
                  <a:gs pos="55000">
                    <a:srgbClr val="CA7349"/>
                  </a:gs>
                  <a:gs pos="81000">
                    <a:srgbClr val="F3AF6D"/>
                  </a:gs>
                  <a:gs pos="100000">
                    <a:srgbClr val="F8EBDE"/>
                  </a:gs>
                </a:gsLst>
                <a:lin ang="5400000" scaled="1"/>
              </a:gradFill>
              <a:latin typeface="빛의 계승자 Bold" panose="020B0600000101010101" pitchFamily="50" charset="-127"/>
              <a:ea typeface="빛의 계승자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855451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8DD0A08C-7356-457A-B19A-1BCD457ABE13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B6121-E034-43D4-9695-682E60673F3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02.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소개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8C4C92E-8274-4B8A-890A-9D4C8541B32B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큐브에서 등장하는 콘텐츠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4AE58C9-4F53-4B55-A553-6A044824A070}"/>
              </a:ext>
            </a:extLst>
          </p:cNvPr>
          <p:cNvSpPr txBox="1"/>
          <p:nvPr/>
        </p:nvSpPr>
        <p:spPr>
          <a:xfrm>
            <a:off x="266699" y="5472252"/>
            <a:ext cx="10348888" cy="102412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거의 모든 기존 콘텐츠가 등장합니다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레이드 콘텐츠는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개의 관문만 플레이합니다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등장하는 콘텐츠와 관문은 랜덤입니다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A595D86-072D-A368-3919-19C57CC4D3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3440" y="1465804"/>
            <a:ext cx="7843520" cy="3852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9835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0CEB87F-401C-43C1-B14B-7EC79ECD8E79}"/>
              </a:ext>
            </a:extLst>
          </p:cNvPr>
          <p:cNvCxnSpPr>
            <a:cxnSpLocks/>
          </p:cNvCxnSpPr>
          <p:nvPr/>
        </p:nvCxnSpPr>
        <p:spPr>
          <a:xfrm flipH="1">
            <a:off x="1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86E27231-1462-491E-92BC-FD04DDDB617F}"/>
              </a:ext>
            </a:extLst>
          </p:cNvPr>
          <p:cNvCxnSpPr>
            <a:cxnSpLocks/>
          </p:cNvCxnSpPr>
          <p:nvPr/>
        </p:nvCxnSpPr>
        <p:spPr>
          <a:xfrm flipH="1">
            <a:off x="7515226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다이아몬드 1">
            <a:extLst>
              <a:ext uri="{FF2B5EF4-FFF2-40B4-BE49-F238E27FC236}">
                <a16:creationId xmlns:a16="http://schemas.microsoft.com/office/drawing/2014/main" id="{3D162234-0D02-A1E6-304C-79AEE836AEA9}"/>
              </a:ext>
            </a:extLst>
          </p:cNvPr>
          <p:cNvSpPr/>
          <p:nvPr/>
        </p:nvSpPr>
        <p:spPr>
          <a:xfrm>
            <a:off x="61859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60AEA931-792D-F838-E834-61FF07842611}"/>
              </a:ext>
            </a:extLst>
          </p:cNvPr>
          <p:cNvSpPr/>
          <p:nvPr/>
        </p:nvSpPr>
        <p:spPr>
          <a:xfrm>
            <a:off x="181551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F3A2F258-BF7D-DA82-4A3B-93E2049E466A}"/>
              </a:ext>
            </a:extLst>
          </p:cNvPr>
          <p:cNvSpPr/>
          <p:nvPr/>
        </p:nvSpPr>
        <p:spPr>
          <a:xfrm>
            <a:off x="3012435" y="2861972"/>
            <a:ext cx="360000" cy="360000"/>
          </a:xfrm>
          <a:prstGeom prst="diamond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36ACD6-B3F8-B90C-3E21-37B8A5E1202B}"/>
              </a:ext>
            </a:extLst>
          </p:cNvPr>
          <p:cNvSpPr txBox="1"/>
          <p:nvPr/>
        </p:nvSpPr>
        <p:spPr>
          <a:xfrm>
            <a:off x="1444536" y="247781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소개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F6EDE1-CFF4-B7B0-A5B8-29EE3F09B1DE}"/>
              </a:ext>
            </a:extLst>
          </p:cNvPr>
          <p:cNvSpPr txBox="1"/>
          <p:nvPr/>
        </p:nvSpPr>
        <p:spPr>
          <a:xfrm>
            <a:off x="264601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" name="다이아몬드 7">
            <a:extLst>
              <a:ext uri="{FF2B5EF4-FFF2-40B4-BE49-F238E27FC236}">
                <a16:creationId xmlns:a16="http://schemas.microsoft.com/office/drawing/2014/main" id="{4EAC84DE-13A0-7590-3CC1-45D4773B67B5}"/>
              </a:ext>
            </a:extLst>
          </p:cNvPr>
          <p:cNvSpPr/>
          <p:nvPr/>
        </p:nvSpPr>
        <p:spPr>
          <a:xfrm>
            <a:off x="4209354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8C154F1-AD46-EBE5-FF91-2CDA582F8191}"/>
              </a:ext>
            </a:extLst>
          </p:cNvPr>
          <p:cNvSpPr txBox="1"/>
          <p:nvPr/>
        </p:nvSpPr>
        <p:spPr>
          <a:xfrm>
            <a:off x="3842930" y="248343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다이아몬드 11">
            <a:extLst>
              <a:ext uri="{FF2B5EF4-FFF2-40B4-BE49-F238E27FC236}">
                <a16:creationId xmlns:a16="http://schemas.microsoft.com/office/drawing/2014/main" id="{A462AA4D-A5A1-5F60-576F-A691AE26B7BB}"/>
              </a:ext>
            </a:extLst>
          </p:cNvPr>
          <p:cNvSpPr/>
          <p:nvPr/>
        </p:nvSpPr>
        <p:spPr>
          <a:xfrm>
            <a:off x="1121340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880B4B-BF78-2D7C-89E7-0D5DEC389F4E}"/>
              </a:ext>
            </a:extLst>
          </p:cNvPr>
          <p:cNvSpPr txBox="1"/>
          <p:nvPr/>
        </p:nvSpPr>
        <p:spPr>
          <a:xfrm>
            <a:off x="10993354" y="2477810"/>
            <a:ext cx="80010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리소스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다이아몬드 17">
            <a:extLst>
              <a:ext uri="{FF2B5EF4-FFF2-40B4-BE49-F238E27FC236}">
                <a16:creationId xmlns:a16="http://schemas.microsoft.com/office/drawing/2014/main" id="{392EB9F0-DD20-E8F9-26D7-A659A7ADD9B3}"/>
              </a:ext>
            </a:extLst>
          </p:cNvPr>
          <p:cNvSpPr/>
          <p:nvPr/>
        </p:nvSpPr>
        <p:spPr>
          <a:xfrm>
            <a:off x="1001648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942B08A-1087-C292-4C1F-D9957E7BEB42}"/>
              </a:ext>
            </a:extLst>
          </p:cNvPr>
          <p:cNvSpPr txBox="1"/>
          <p:nvPr/>
        </p:nvSpPr>
        <p:spPr>
          <a:xfrm>
            <a:off x="965006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23" name="다이아몬드 22">
            <a:extLst>
              <a:ext uri="{FF2B5EF4-FFF2-40B4-BE49-F238E27FC236}">
                <a16:creationId xmlns:a16="http://schemas.microsoft.com/office/drawing/2014/main" id="{C84A7FE4-C46C-F9E1-9EFF-1268A17EE115}"/>
              </a:ext>
            </a:extLst>
          </p:cNvPr>
          <p:cNvSpPr/>
          <p:nvPr/>
        </p:nvSpPr>
        <p:spPr>
          <a:xfrm>
            <a:off x="881956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2212870-73F6-5FD7-115F-FB2F71876914}"/>
              </a:ext>
            </a:extLst>
          </p:cNvPr>
          <p:cNvSpPr txBox="1"/>
          <p:nvPr/>
        </p:nvSpPr>
        <p:spPr>
          <a:xfrm>
            <a:off x="8453141" y="248018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E41A8F46-3900-1678-EF50-4E7DD1CF5871}"/>
              </a:ext>
            </a:extLst>
          </p:cNvPr>
          <p:cNvSpPr/>
          <p:nvPr/>
        </p:nvSpPr>
        <p:spPr>
          <a:xfrm>
            <a:off x="7622646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899F3B4-5891-9F69-5803-ACF5991043A2}"/>
              </a:ext>
            </a:extLst>
          </p:cNvPr>
          <p:cNvSpPr txBox="1"/>
          <p:nvPr/>
        </p:nvSpPr>
        <p:spPr>
          <a:xfrm>
            <a:off x="7251666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세부 규칙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BFD3552-5E1C-CF8A-181F-FD22CA8EFD36}"/>
              </a:ext>
            </a:extLst>
          </p:cNvPr>
          <p:cNvSpPr txBox="1"/>
          <p:nvPr/>
        </p:nvSpPr>
        <p:spPr>
          <a:xfrm>
            <a:off x="25217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C547024C-A2C3-92E1-5E7D-AA09F4C7D51F}"/>
              </a:ext>
            </a:extLst>
          </p:cNvPr>
          <p:cNvCxnSpPr>
            <a:cxnSpLocks/>
            <a:stCxn id="33" idx="1"/>
          </p:cNvCxnSpPr>
          <p:nvPr/>
        </p:nvCxnSpPr>
        <p:spPr>
          <a:xfrm flipH="1">
            <a:off x="1" y="3429000"/>
            <a:ext cx="4835998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E8473ACE-AB30-3539-64D5-0D606C9EDD34}"/>
              </a:ext>
            </a:extLst>
          </p:cNvPr>
          <p:cNvCxnSpPr>
            <a:cxnSpLocks/>
            <a:endCxn id="33" idx="3"/>
          </p:cNvCxnSpPr>
          <p:nvPr/>
        </p:nvCxnSpPr>
        <p:spPr>
          <a:xfrm flipH="1">
            <a:off x="7355999" y="3429000"/>
            <a:ext cx="4836001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다이아몬드 32">
            <a:extLst>
              <a:ext uri="{FF2B5EF4-FFF2-40B4-BE49-F238E27FC236}">
                <a16:creationId xmlns:a16="http://schemas.microsoft.com/office/drawing/2014/main" id="{FC0D7277-A1E7-8AA2-F7FC-02644C1E788D}"/>
              </a:ext>
            </a:extLst>
          </p:cNvPr>
          <p:cNvSpPr/>
          <p:nvPr/>
        </p:nvSpPr>
        <p:spPr>
          <a:xfrm>
            <a:off x="4835999" y="2169000"/>
            <a:ext cx="2520000" cy="2520000"/>
          </a:xfrm>
          <a:prstGeom prst="diamond">
            <a:avLst/>
          </a:prstGeom>
          <a:noFill/>
          <a:ln w="38100"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550943C-4873-7801-8FD2-D5CB81F550EA}"/>
              </a:ext>
            </a:extLst>
          </p:cNvPr>
          <p:cNvSpPr txBox="1"/>
          <p:nvPr/>
        </p:nvSpPr>
        <p:spPr>
          <a:xfrm>
            <a:off x="4084503" y="3221972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0EE9E0D-F28C-6A83-1ED8-1147AD5C8312}"/>
              </a:ext>
            </a:extLst>
          </p:cNvPr>
          <p:cNvSpPr txBox="1"/>
          <p:nvPr/>
        </p:nvSpPr>
        <p:spPr>
          <a:xfrm>
            <a:off x="5186223" y="2514086"/>
            <a:ext cx="1790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03</a:t>
            </a:r>
            <a:endParaRPr lang="ko-KR" altLang="en-US" sz="4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81806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B6121-E034-43D4-9695-682E60673F3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CB2D353B-5531-41D8-864A-C853CCDC8E04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C4C92E-8274-4B8A-890A-9D4C8541B32B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개방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4CA2F62-11D0-44AC-986A-A97932B31E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" y="1465804"/>
            <a:ext cx="4357603" cy="2448972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7AF8022-85CE-4AA3-9173-B54D6FB16507}"/>
              </a:ext>
            </a:extLst>
          </p:cNvPr>
          <p:cNvSpPr txBox="1"/>
          <p:nvPr/>
        </p:nvSpPr>
        <p:spPr>
          <a:xfrm>
            <a:off x="5067300" y="1465803"/>
            <a:ext cx="6858000" cy="7009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큐브에 입장하기 위해서는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‘[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가이드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퀘스트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진행해야 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퀘스트는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왜곡된 차원의 섬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에서 진행됩니다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D8F1A85-43CE-49AE-8606-63DFE8748A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699" y="4129961"/>
            <a:ext cx="4357604" cy="2491250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F452796-4700-4FF0-B041-E843BD9B06ED}"/>
              </a:ext>
            </a:extLst>
          </p:cNvPr>
          <p:cNvSpPr txBox="1"/>
          <p:nvPr/>
        </p:nvSpPr>
        <p:spPr>
          <a:xfrm>
            <a:off x="5067300" y="4129961"/>
            <a:ext cx="6858000" cy="7009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개방 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통하여 입장 할 수 있게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DA75CA8-3EF7-632B-9900-5E03F81654AC}"/>
              </a:ext>
            </a:extLst>
          </p:cNvPr>
          <p:cNvSpPr/>
          <p:nvPr/>
        </p:nvSpPr>
        <p:spPr>
          <a:xfrm>
            <a:off x="266700" y="1465803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9C9E8F-2D6B-4230-0817-36D6F4AF5CAE}"/>
              </a:ext>
            </a:extLst>
          </p:cNvPr>
          <p:cNvSpPr txBox="1"/>
          <p:nvPr/>
        </p:nvSpPr>
        <p:spPr>
          <a:xfrm>
            <a:off x="266700" y="1469465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왜곡된 차원의 섬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13CC5BA-D055-4121-BFA9-9960C26120E5}"/>
              </a:ext>
            </a:extLst>
          </p:cNvPr>
          <p:cNvSpPr/>
          <p:nvPr/>
        </p:nvSpPr>
        <p:spPr>
          <a:xfrm>
            <a:off x="266700" y="4126299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5AADB5F-4A14-A7D0-8AEA-3D283CBA2205}"/>
              </a:ext>
            </a:extLst>
          </p:cNvPr>
          <p:cNvSpPr txBox="1"/>
          <p:nvPr/>
        </p:nvSpPr>
        <p:spPr>
          <a:xfrm>
            <a:off x="266700" y="4129961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</p:spTree>
    <p:extLst>
      <p:ext uri="{BB962C8B-B14F-4D97-AF65-F5344CB8AC3E}">
        <p14:creationId xmlns:p14="http://schemas.microsoft.com/office/powerpoint/2010/main" val="36107807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39C7C9-B9C7-616C-1462-2E3746290E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9C9DABB3-0BB0-962D-5382-0F957EC9C405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74353EB-C525-5027-1D94-85AB0C3C4E64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221996-C67D-E653-D2D9-4DFB824BE554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132A32D-7CD1-ADE9-36AB-5E7ED15D3391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768409C1-1A63-D01E-084D-67FCFA5647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B6DF57E-20AC-29BB-7F5F-4397D0268B71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DB399EB-F208-D5DD-C284-7BD94725FC09}"/>
              </a:ext>
            </a:extLst>
          </p:cNvPr>
          <p:cNvSpPr txBox="1"/>
          <p:nvPr/>
        </p:nvSpPr>
        <p:spPr>
          <a:xfrm>
            <a:off x="266699" y="2641377"/>
            <a:ext cx="6858000" cy="18089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조건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입장을 위해서는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가지 조건을 만족해야 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조건을 만족했다면 제한 없이 입장이 가능합니다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‘[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가이드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퀘스트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클리어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이상 설정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9AD9E42-CD9B-0C40-5BA2-2C95C90691F5}"/>
              </a:ext>
            </a:extLst>
          </p:cNvPr>
          <p:cNvSpPr txBox="1"/>
          <p:nvPr/>
        </p:nvSpPr>
        <p:spPr>
          <a:xfrm>
            <a:off x="266699" y="4795706"/>
            <a:ext cx="6858000" cy="18089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불가능 조건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다음 조건에서는 입장이 불가능합니다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서를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이상 설정하지 않은 경우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패널티를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받고 있는 경우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입장이 불가능한 상태에서는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하기 버튼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 비활성화 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EBBCC4B-220E-854B-B06A-46C8936BC408}"/>
              </a:ext>
            </a:extLst>
          </p:cNvPr>
          <p:cNvSpPr txBox="1"/>
          <p:nvPr/>
        </p:nvSpPr>
        <p:spPr>
          <a:xfrm>
            <a:off x="266699" y="1465803"/>
            <a:ext cx="6858000" cy="8394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큐브는 오직 매칭을 통해서만 입장이 가능합니다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F42F2D20-0BCB-C881-39F8-6DA4BFD7132C}"/>
              </a:ext>
            </a:extLst>
          </p:cNvPr>
          <p:cNvCxnSpPr>
            <a:cxnSpLocks/>
          </p:cNvCxnSpPr>
          <p:nvPr/>
        </p:nvCxnSpPr>
        <p:spPr>
          <a:xfrm>
            <a:off x="349965" y="2597269"/>
            <a:ext cx="6144039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FAEC2BB9-6B4A-2F22-EC4C-B3ED8536458D}"/>
              </a:ext>
            </a:extLst>
          </p:cNvPr>
          <p:cNvCxnSpPr>
            <a:cxnSpLocks/>
          </p:cNvCxnSpPr>
          <p:nvPr/>
        </p:nvCxnSpPr>
        <p:spPr>
          <a:xfrm>
            <a:off x="349965" y="4685024"/>
            <a:ext cx="6144039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3797EAC1-F3B3-CB5E-37DB-7CA110E736A3}"/>
              </a:ext>
            </a:extLst>
          </p:cNvPr>
          <p:cNvSpPr/>
          <p:nvPr/>
        </p:nvSpPr>
        <p:spPr>
          <a:xfrm>
            <a:off x="7124700" y="2415945"/>
            <a:ext cx="4357603" cy="2448972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8194B26-4F57-4C82-3D77-F9D045ED7B63}"/>
              </a:ext>
            </a:extLst>
          </p:cNvPr>
          <p:cNvSpPr/>
          <p:nvPr/>
        </p:nvSpPr>
        <p:spPr>
          <a:xfrm>
            <a:off x="7124701" y="2415944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82DE0A-35EB-4740-73FB-4DF06F421697}"/>
              </a:ext>
            </a:extLst>
          </p:cNvPr>
          <p:cNvSpPr txBox="1"/>
          <p:nvPr/>
        </p:nvSpPr>
        <p:spPr>
          <a:xfrm>
            <a:off x="7124701" y="2419606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0CD419-043B-1D6F-2A35-D66A5A6CF5F5}"/>
              </a:ext>
            </a:extLst>
          </p:cNvPr>
          <p:cNvSpPr txBox="1"/>
          <p:nvPr/>
        </p:nvSpPr>
        <p:spPr>
          <a:xfrm>
            <a:off x="7124699" y="4864917"/>
            <a:ext cx="3228341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(129page)</a:t>
            </a:r>
          </a:p>
        </p:txBody>
      </p:sp>
    </p:spTree>
    <p:extLst>
      <p:ext uri="{BB962C8B-B14F-4D97-AF65-F5344CB8AC3E}">
        <p14:creationId xmlns:p14="http://schemas.microsoft.com/office/powerpoint/2010/main" val="32532619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DF5FCC-DAE6-FBAD-DCE0-58905F3F2E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188387DB-F225-EAE9-277D-429F03C4C3AD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13B371C-9939-CDE2-0D9B-986D3DE951CB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21343C-CE70-0383-B55B-1F39107026DD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FE42F81-62BB-C4AD-922F-DAA1052CBFD2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12CB294E-2920-717D-5E62-44CF58BFE1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DBB6872-829A-EAE1-638C-4211F8B7CBEE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1/3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DE9500E-6315-630E-5172-D73064E2F638}"/>
              </a:ext>
            </a:extLst>
          </p:cNvPr>
          <p:cNvSpPr txBox="1"/>
          <p:nvPr/>
        </p:nvSpPr>
        <p:spPr>
          <a:xfrm>
            <a:off x="266699" y="1471577"/>
            <a:ext cx="6858000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전용 조율의 서가 제공됩니다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조율의 서에서는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아크패시브가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적용됩니다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7C6CBF97-23A8-0FB0-7EE8-B172168E18BB}"/>
              </a:ext>
            </a:extLst>
          </p:cNvPr>
          <p:cNvCxnSpPr>
            <a:cxnSpLocks/>
          </p:cNvCxnSpPr>
          <p:nvPr/>
        </p:nvCxnSpPr>
        <p:spPr>
          <a:xfrm>
            <a:off x="330301" y="2852908"/>
            <a:ext cx="6144039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6D7F7BAB-ED48-FBEB-7190-1892D85DF118}"/>
              </a:ext>
            </a:extLst>
          </p:cNvPr>
          <p:cNvSpPr txBox="1"/>
          <p:nvPr/>
        </p:nvSpPr>
        <p:spPr>
          <a:xfrm>
            <a:off x="266699" y="2951331"/>
            <a:ext cx="6858000" cy="31016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아크패시브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진화 포인트가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120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제공됩니다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깨달음 포인트가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98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제공됩니다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도약 포인트가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70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제공됩니다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유물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단계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전설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단계 효과 적용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각인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개를 선택 할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어빌리티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스톤은 장착한 각인 중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개를 선택하여 적용 할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어빌리티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스톤은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티어로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적용됩니다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어빌리티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스톤 효과는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레벨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(7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세공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 적용됩니다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각인 효과는 공격력 감소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레벨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(0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세공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 고정 되어 적용됩니다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4B7EC28-E083-CAC8-B423-03EC81EB8AA0}"/>
              </a:ext>
            </a:extLst>
          </p:cNvPr>
          <p:cNvSpPr txBox="1"/>
          <p:nvPr/>
        </p:nvSpPr>
        <p:spPr>
          <a:xfrm>
            <a:off x="7124699" y="4864915"/>
            <a:ext cx="3727441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(129page)</a:t>
            </a: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C682CCA1-DA0D-A8D1-63F4-8C5974581079}"/>
              </a:ext>
            </a:extLst>
          </p:cNvPr>
          <p:cNvSpPr/>
          <p:nvPr/>
        </p:nvSpPr>
        <p:spPr>
          <a:xfrm>
            <a:off x="7124700" y="2415943"/>
            <a:ext cx="4357603" cy="2448972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4AC63C81-478E-8D3F-F914-3D11E9F7E1A8}"/>
              </a:ext>
            </a:extLst>
          </p:cNvPr>
          <p:cNvSpPr/>
          <p:nvPr/>
        </p:nvSpPr>
        <p:spPr>
          <a:xfrm>
            <a:off x="7124701" y="2415942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242C0C2-7488-EAB9-4746-5EE374D5FB66}"/>
              </a:ext>
            </a:extLst>
          </p:cNvPr>
          <p:cNvSpPr txBox="1"/>
          <p:nvPr/>
        </p:nvSpPr>
        <p:spPr>
          <a:xfrm>
            <a:off x="7124701" y="2419604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</p:spTree>
    <p:extLst>
      <p:ext uri="{BB962C8B-B14F-4D97-AF65-F5344CB8AC3E}">
        <p14:creationId xmlns:p14="http://schemas.microsoft.com/office/powerpoint/2010/main" val="25163337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755B34-96FA-D97D-ABC6-A50E04D92D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1CABEF8A-F5EA-85ED-B6C8-71A9AC8AE547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160597B-4904-7A5B-2B54-25DB2417CD66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FC58390-D241-F777-2022-A1E3A73E7772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902E485-F3BE-792C-470D-53B62916C61F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3D64BA44-31AB-CB18-7D53-01E0F5B98E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5A15618-8936-81A5-23DE-B1DA655BFD4E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2/3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E0A3970-126C-3164-02C4-71E697CE65D3}"/>
              </a:ext>
            </a:extLst>
          </p:cNvPr>
          <p:cNvSpPr txBox="1"/>
          <p:nvPr/>
        </p:nvSpPr>
        <p:spPr>
          <a:xfrm>
            <a:off x="266698" y="1465298"/>
            <a:ext cx="7597142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스킬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스킬 포인트가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468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제공되며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스킬 최대 레벨은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14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초각성기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초각성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스킬이 사용 가능합니다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07370814-BEB4-06CD-DD5F-9C3CB16C4E50}"/>
              </a:ext>
            </a:extLst>
          </p:cNvPr>
          <p:cNvCxnSpPr>
            <a:cxnSpLocks/>
          </p:cNvCxnSpPr>
          <p:nvPr/>
        </p:nvCxnSpPr>
        <p:spPr>
          <a:xfrm>
            <a:off x="330301" y="2852908"/>
            <a:ext cx="6144039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75E31DF8-7ED5-93AE-42C9-0C4B585AAD74}"/>
              </a:ext>
            </a:extLst>
          </p:cNvPr>
          <p:cNvSpPr txBox="1"/>
          <p:nvPr/>
        </p:nvSpPr>
        <p:spPr>
          <a:xfrm>
            <a:off x="266699" y="2951331"/>
            <a:ext cx="7597142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트라이포드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트라이포드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레벨 활성 제한은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18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트라이포드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레벨은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 or 5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 제공합니다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트라이포드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레벨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선택 시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트라이포드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미활성으로 판정됩니다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33492817-3A38-A851-328B-642AB5FFE5E1}"/>
              </a:ext>
            </a:extLst>
          </p:cNvPr>
          <p:cNvCxnSpPr>
            <a:cxnSpLocks/>
          </p:cNvCxnSpPr>
          <p:nvPr/>
        </p:nvCxnSpPr>
        <p:spPr>
          <a:xfrm>
            <a:off x="401432" y="4319013"/>
            <a:ext cx="6144039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0CA09D96-1764-4228-B7B4-02A145627D18}"/>
              </a:ext>
            </a:extLst>
          </p:cNvPr>
          <p:cNvSpPr txBox="1"/>
          <p:nvPr/>
        </p:nvSpPr>
        <p:spPr>
          <a:xfrm>
            <a:off x="266699" y="4353911"/>
            <a:ext cx="7597142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보석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보석은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레벨 겁화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작열로 통일합니다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티어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보석으로 인한 공격력 증가 효과는 적용되지 않습니다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DB2FBC0B-D529-7136-8925-F67594572D90}"/>
              </a:ext>
            </a:extLst>
          </p:cNvPr>
          <p:cNvCxnSpPr>
            <a:cxnSpLocks/>
          </p:cNvCxnSpPr>
          <p:nvPr/>
        </p:nvCxnSpPr>
        <p:spPr>
          <a:xfrm>
            <a:off x="401432" y="5761185"/>
            <a:ext cx="6144039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51EB77A0-89D2-8F16-BA2F-4A74969F092A}"/>
              </a:ext>
            </a:extLst>
          </p:cNvPr>
          <p:cNvSpPr txBox="1"/>
          <p:nvPr/>
        </p:nvSpPr>
        <p:spPr>
          <a:xfrm>
            <a:off x="266699" y="5815747"/>
            <a:ext cx="7597142" cy="8394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룬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룬을 제공합니다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4981E8-4E5D-A2D7-EF9D-7AED27B797BE}"/>
              </a:ext>
            </a:extLst>
          </p:cNvPr>
          <p:cNvSpPr txBox="1"/>
          <p:nvPr/>
        </p:nvSpPr>
        <p:spPr>
          <a:xfrm>
            <a:off x="7124699" y="4864915"/>
            <a:ext cx="3727441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(129page)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4E8D881-A075-8B31-22CD-7FE24907EEB9}"/>
              </a:ext>
            </a:extLst>
          </p:cNvPr>
          <p:cNvSpPr/>
          <p:nvPr/>
        </p:nvSpPr>
        <p:spPr>
          <a:xfrm>
            <a:off x="7124700" y="2415943"/>
            <a:ext cx="4357603" cy="2448972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0DF6435-6E2B-308E-AA76-7FB743983CCA}"/>
              </a:ext>
            </a:extLst>
          </p:cNvPr>
          <p:cNvSpPr/>
          <p:nvPr/>
        </p:nvSpPr>
        <p:spPr>
          <a:xfrm>
            <a:off x="7124701" y="2415942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BD1CDCA-51E9-388B-8F01-ED5D29497E87}"/>
              </a:ext>
            </a:extLst>
          </p:cNvPr>
          <p:cNvSpPr txBox="1"/>
          <p:nvPr/>
        </p:nvSpPr>
        <p:spPr>
          <a:xfrm>
            <a:off x="7124701" y="2419604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</p:spTree>
    <p:extLst>
      <p:ext uri="{BB962C8B-B14F-4D97-AF65-F5344CB8AC3E}">
        <p14:creationId xmlns:p14="http://schemas.microsoft.com/office/powerpoint/2010/main" val="1270365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8A1B5B-F8B9-4996-8AA7-3A030FA147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BBD5C2A7-6480-3C15-3E0D-584380BFB74F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FFF84D7-189C-57BF-BC8C-01B623AEF63C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C1D953-0E8B-332C-A61A-C61BA23AC263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2A49E0D-D9F7-8892-C6A7-F341C23D4FC8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046ED406-6E8D-A4F8-4B79-956B25EA97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2921410-4324-E47E-E4DE-E0A953032060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3/3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C00BF242-C9A0-BB30-92D0-A9526EAC65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2737721"/>
              </p:ext>
            </p:extLst>
          </p:nvPr>
        </p:nvGraphicFramePr>
        <p:xfrm>
          <a:off x="1323050" y="1857313"/>
          <a:ext cx="9545897" cy="2651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56712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3016237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1678931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  <a:gridCol w="3094017">
                  <a:extLst>
                    <a:ext uri="{9D8B030D-6E8A-4147-A177-3AD203B41FA5}">
                      <a16:colId xmlns:a16="http://schemas.microsoft.com/office/drawing/2014/main" val="19862803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아크패시브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스킬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트라이포드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룬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진화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120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포인트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468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포인트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0296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깨달음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98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포인트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스킬 최대 레벨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14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65420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도약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70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포인트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초각성기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초각성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스킬 사용 가능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712169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각인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유물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단계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트라이포드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레벨 활성 제한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18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849443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트라이포드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레벨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 or 5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13550322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어빌리티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스톤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티어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모든 룬 제공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880604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선택한 각인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개에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어빌리티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스톤 효과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레벨 적용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티어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레벨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공격력 증가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X)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63725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389241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4846973-6C80-48D7-88BD-FEF435CC5D8A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B6121-E034-43D4-9695-682E60673F3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AA66FEF-5F83-4ED1-A95A-849DD11BC8CF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규칙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5E66DE-CAB6-BF7F-6B5F-D0C4D903F860}"/>
              </a:ext>
            </a:extLst>
          </p:cNvPr>
          <p:cNvSpPr txBox="1"/>
          <p:nvPr/>
        </p:nvSpPr>
        <p:spPr>
          <a:xfrm>
            <a:off x="266699" y="3296176"/>
            <a:ext cx="10116821" cy="24552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규칙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가장 먼저 생성된 매칭 그룹을 우선으로 탐색합니다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중에서 참여 할 수 있는 그룹이 없는 경우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새로운 매칭 그룹을 생성합니다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 포지션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 포지션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명을 매칭합니다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같은 클래스는 최대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명까지 매칭됩니다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일정 시간이 지나면 서포터 자리에 딜러 포지션이 매칭되는 기존의 매칭 시스템과 달리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큐브에서는 서포터가 매칭될 때까지 매칭이 돌아갑니다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2E99D013-E243-21B1-BFF2-D4F7F4A2C57C}"/>
              </a:ext>
            </a:extLst>
          </p:cNvPr>
          <p:cNvSpPr/>
          <p:nvPr/>
        </p:nvSpPr>
        <p:spPr>
          <a:xfrm>
            <a:off x="3287268" y="1917824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7FC1305D-568B-2F9F-3CF0-DC9488596AE8}"/>
              </a:ext>
            </a:extLst>
          </p:cNvPr>
          <p:cNvSpPr/>
          <p:nvPr/>
        </p:nvSpPr>
        <p:spPr>
          <a:xfrm>
            <a:off x="3781044" y="1917824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9127E9F1-17A4-0CC7-2235-4DEF83715089}"/>
              </a:ext>
            </a:extLst>
          </p:cNvPr>
          <p:cNvSpPr/>
          <p:nvPr/>
        </p:nvSpPr>
        <p:spPr>
          <a:xfrm>
            <a:off x="4274820" y="1917824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86AD0FFF-38B1-6A79-5D2B-EDC96A38A78B}"/>
              </a:ext>
            </a:extLst>
          </p:cNvPr>
          <p:cNvSpPr/>
          <p:nvPr/>
        </p:nvSpPr>
        <p:spPr>
          <a:xfrm>
            <a:off x="3287268" y="2545712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6784A007-0FF2-2689-2963-1EBA579881B3}"/>
              </a:ext>
            </a:extLst>
          </p:cNvPr>
          <p:cNvSpPr/>
          <p:nvPr/>
        </p:nvSpPr>
        <p:spPr>
          <a:xfrm>
            <a:off x="3781044" y="2545712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CEF776A2-45C3-8F99-E3E4-97E096DA4B1C}"/>
              </a:ext>
            </a:extLst>
          </p:cNvPr>
          <p:cNvSpPr/>
          <p:nvPr/>
        </p:nvSpPr>
        <p:spPr>
          <a:xfrm>
            <a:off x="4274820" y="2545712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53FE8973-3F59-D394-C3AA-BA373201218B}"/>
              </a:ext>
            </a:extLst>
          </p:cNvPr>
          <p:cNvSpPr/>
          <p:nvPr/>
        </p:nvSpPr>
        <p:spPr>
          <a:xfrm>
            <a:off x="4768596" y="1917824"/>
            <a:ext cx="298704" cy="480283"/>
          </a:xfrm>
          <a:prstGeom prst="roundRect">
            <a:avLst/>
          </a:prstGeom>
          <a:noFill/>
          <a:ln w="1905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폿</a:t>
            </a:r>
            <a:endParaRPr lang="ko-KR" altLang="en-US" sz="1200" dirty="0">
              <a:solidFill>
                <a:schemeClr val="accent6">
                  <a:lumMod val="20000"/>
                  <a:lumOff val="8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937BDDF6-88C0-826D-46A6-6AFC6F25F147}"/>
              </a:ext>
            </a:extLst>
          </p:cNvPr>
          <p:cNvSpPr/>
          <p:nvPr/>
        </p:nvSpPr>
        <p:spPr>
          <a:xfrm>
            <a:off x="4768596" y="2545712"/>
            <a:ext cx="298704" cy="480283"/>
          </a:xfrm>
          <a:prstGeom prst="roundRect">
            <a:avLst/>
          </a:prstGeom>
          <a:noFill/>
          <a:ln w="1905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폿</a:t>
            </a:r>
            <a:endParaRPr lang="ko-KR" altLang="en-US" sz="1200" dirty="0">
              <a:solidFill>
                <a:schemeClr val="accent6">
                  <a:lumMod val="20000"/>
                  <a:lumOff val="8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15B02169-3A64-1C6A-DBAF-6C81E8C6ECB6}"/>
              </a:ext>
            </a:extLst>
          </p:cNvPr>
          <p:cNvSpPr/>
          <p:nvPr/>
        </p:nvSpPr>
        <p:spPr>
          <a:xfrm>
            <a:off x="5909775" y="2070997"/>
            <a:ext cx="372447" cy="379525"/>
          </a:xfrm>
          <a:prstGeom prst="rightArrow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EA61FADC-F06E-E57C-DD62-76C2BFE72AB4}"/>
              </a:ext>
            </a:extLst>
          </p:cNvPr>
          <p:cNvSpPr/>
          <p:nvPr/>
        </p:nvSpPr>
        <p:spPr>
          <a:xfrm>
            <a:off x="6949705" y="1921311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C4F47CC6-76EE-DC89-B254-CE11482643CF}"/>
              </a:ext>
            </a:extLst>
          </p:cNvPr>
          <p:cNvSpPr/>
          <p:nvPr/>
        </p:nvSpPr>
        <p:spPr>
          <a:xfrm>
            <a:off x="6949704" y="1522515"/>
            <a:ext cx="1723481" cy="254387"/>
          </a:xfrm>
          <a:prstGeom prst="roundRect">
            <a:avLst/>
          </a:prstGeom>
          <a:noFill/>
          <a:ln w="19050">
            <a:solidFill>
              <a:srgbClr val="FAEBD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</a:t>
            </a: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E0D41EB6-95D9-308E-E4BE-9671370CD738}"/>
              </a:ext>
            </a:extLst>
          </p:cNvPr>
          <p:cNvSpPr/>
          <p:nvPr/>
        </p:nvSpPr>
        <p:spPr>
          <a:xfrm>
            <a:off x="7424631" y="1926382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75E2D1F1-A8F0-6E45-FC45-96738BBB13A8}"/>
              </a:ext>
            </a:extLst>
          </p:cNvPr>
          <p:cNvSpPr/>
          <p:nvPr/>
        </p:nvSpPr>
        <p:spPr>
          <a:xfrm>
            <a:off x="7899557" y="1926382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53220A3F-5214-59C0-EF61-08A6B5C72598}"/>
              </a:ext>
            </a:extLst>
          </p:cNvPr>
          <p:cNvSpPr/>
          <p:nvPr/>
        </p:nvSpPr>
        <p:spPr>
          <a:xfrm>
            <a:off x="8374482" y="1926382"/>
            <a:ext cx="298704" cy="480283"/>
          </a:xfrm>
          <a:prstGeom prst="roundRect">
            <a:avLst/>
          </a:prstGeom>
          <a:noFill/>
          <a:ln w="1905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폿</a:t>
            </a:r>
            <a:endParaRPr lang="ko-KR" altLang="en-US" sz="1200" dirty="0">
              <a:solidFill>
                <a:schemeClr val="accent6">
                  <a:lumMod val="20000"/>
                  <a:lumOff val="8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59AC6EED-2594-E8A6-C737-34ABEB41225F}"/>
              </a:ext>
            </a:extLst>
          </p:cNvPr>
          <p:cNvSpPr/>
          <p:nvPr/>
        </p:nvSpPr>
        <p:spPr>
          <a:xfrm>
            <a:off x="9031979" y="1921311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0E1E4386-D6E6-1A41-462E-2336D654804B}"/>
              </a:ext>
            </a:extLst>
          </p:cNvPr>
          <p:cNvSpPr/>
          <p:nvPr/>
        </p:nvSpPr>
        <p:spPr>
          <a:xfrm>
            <a:off x="9031978" y="1522515"/>
            <a:ext cx="1723481" cy="254387"/>
          </a:xfrm>
          <a:prstGeom prst="roundRect">
            <a:avLst/>
          </a:prstGeom>
          <a:noFill/>
          <a:ln w="19050">
            <a:solidFill>
              <a:srgbClr val="FAEBD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</a:t>
            </a: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546D292C-CD1A-32FA-FE9C-1972FBB4CF76}"/>
              </a:ext>
            </a:extLst>
          </p:cNvPr>
          <p:cNvSpPr/>
          <p:nvPr/>
        </p:nvSpPr>
        <p:spPr>
          <a:xfrm>
            <a:off x="9506905" y="1926382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7831EA5E-5AFD-9E4F-87A7-41B708AAE792}"/>
              </a:ext>
            </a:extLst>
          </p:cNvPr>
          <p:cNvSpPr/>
          <p:nvPr/>
        </p:nvSpPr>
        <p:spPr>
          <a:xfrm>
            <a:off x="9981831" y="1926382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BBA16149-54BE-85E2-47AF-B45C6FFC28DE}"/>
              </a:ext>
            </a:extLst>
          </p:cNvPr>
          <p:cNvSpPr/>
          <p:nvPr/>
        </p:nvSpPr>
        <p:spPr>
          <a:xfrm>
            <a:off x="10456756" y="1926382"/>
            <a:ext cx="298704" cy="480283"/>
          </a:xfrm>
          <a:prstGeom prst="roundRect">
            <a:avLst/>
          </a:prstGeom>
          <a:noFill/>
          <a:ln w="1905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폿</a:t>
            </a:r>
            <a:endParaRPr lang="ko-KR" altLang="en-US" sz="1200" dirty="0">
              <a:solidFill>
                <a:schemeClr val="accent6">
                  <a:lumMod val="20000"/>
                  <a:lumOff val="8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3FDF41B0-5010-1CE6-8C88-D35245AA9B9A}"/>
              </a:ext>
            </a:extLst>
          </p:cNvPr>
          <p:cNvSpPr/>
          <p:nvPr/>
        </p:nvSpPr>
        <p:spPr>
          <a:xfrm>
            <a:off x="3287268" y="1532171"/>
            <a:ext cx="1780032" cy="254387"/>
          </a:xfrm>
          <a:prstGeom prst="roundRect">
            <a:avLst/>
          </a:prstGeom>
          <a:noFill/>
          <a:ln w="19050">
            <a:solidFill>
              <a:srgbClr val="FAEBD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</a:t>
            </a:r>
            <a:r>
              <a:rPr lang="en-US" altLang="ko-KR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01</a:t>
            </a:r>
            <a:endParaRPr lang="ko-KR" altLang="en-US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148243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BE5532-38A3-5E12-541E-033B789433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93E5EAF5-73B2-C24A-92E0-D70DB449847B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DB1786C-F3D0-CB55-86D2-A082493E89A7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15B9D9-B627-011E-8733-1FC46B9104C9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F9E4FD4-CABC-C6A0-72BC-58E8D36B2320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C630F0DE-D530-8FFE-4385-0EF079DCD6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6C55509-6F98-75F1-08EF-DC5AEA77F951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규칙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F793645-C434-AF32-508E-6376DB9FC850}"/>
              </a:ext>
            </a:extLst>
          </p:cNvPr>
          <p:cNvSpPr txBox="1"/>
          <p:nvPr/>
        </p:nvSpPr>
        <p:spPr>
          <a:xfrm>
            <a:off x="266699" y="1465803"/>
            <a:ext cx="10116821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배정 규칙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명이 모두 매칭되면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당 딜러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명을 배정합니다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파티에 같은 클래스는 배정되지 않습니다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F575FE-DD1F-6880-F249-482BEDFE0B85}"/>
              </a:ext>
            </a:extLst>
          </p:cNvPr>
          <p:cNvSpPr txBox="1"/>
          <p:nvPr/>
        </p:nvSpPr>
        <p:spPr>
          <a:xfrm>
            <a:off x="266699" y="2868888"/>
            <a:ext cx="10116821" cy="342478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포지션 구분 규칙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서포터로 인정되는 조건은 다음과 같습니다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위의 조건을 모두 만족하지 않는 경우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 포지션으로 구분됩니다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 클래스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바드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홀리나이트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도화가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임에도 위의 조건을 만족하지 않으면 딜러 포지션으로 구분됩니다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151FFB19-FC48-478A-A0CE-B0706B1D8D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5216160"/>
              </p:ext>
            </p:extLst>
          </p:nvPr>
        </p:nvGraphicFramePr>
        <p:xfrm>
          <a:off x="828039" y="3799697"/>
          <a:ext cx="6477329" cy="17297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87761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2544784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  <a:gridCol w="2544784">
                  <a:extLst>
                    <a:ext uri="{9D8B030D-6E8A-4147-A177-3AD203B41FA5}">
                      <a16:colId xmlns:a16="http://schemas.microsoft.com/office/drawing/2014/main" val="1706775041"/>
                    </a:ext>
                  </a:extLst>
                </a:gridCol>
              </a:tblGrid>
              <a:tr h="23622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클래스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아크패시브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23622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진화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깨달음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1405815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바드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정열의 춤사위 </a:t>
                      </a:r>
                      <a:r>
                        <a:rPr lang="en-US" altLang="ko-KR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Lv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2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절실한 구원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Lv3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홀리나이트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축복의 오라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Lv3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6815748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도화가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만개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Lv3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029634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23708973-646C-C464-A014-BDAEA2CC1B79}"/>
              </a:ext>
            </a:extLst>
          </p:cNvPr>
          <p:cNvSpPr txBox="1"/>
          <p:nvPr/>
        </p:nvSpPr>
        <p:spPr>
          <a:xfrm>
            <a:off x="1167767" y="6253032"/>
            <a:ext cx="6972299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이는 서포터 클래스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바드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홀리나이트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도화가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이지만 딜러 셋팅을 한 플레이어들을 고려한 결과입니다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149DA9D6-AED6-7207-52F9-5C9741406925}"/>
              </a:ext>
            </a:extLst>
          </p:cNvPr>
          <p:cNvCxnSpPr>
            <a:cxnSpLocks/>
          </p:cNvCxnSpPr>
          <p:nvPr/>
        </p:nvCxnSpPr>
        <p:spPr>
          <a:xfrm>
            <a:off x="330301" y="2822428"/>
            <a:ext cx="8705544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86134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C7CB0A-62F4-1A53-C3CC-54884EAAFE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0D82CC01-767B-E3BC-208E-FA8FA495F322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48C6D4E-70FA-60B8-47DD-8A50621413F8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D9AA89A-993B-4B61-23B8-CA7F8BDFFDE8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3D45827-A00B-7005-9A30-64D85E14CF84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26C5942F-2294-641B-372C-79C3123A41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13E87E7-0EFE-DD67-3429-B3CA9788BDA1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매커니즘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FFEE3EFB-2E50-B704-1DF5-0095BE16E2A0}"/>
              </a:ext>
            </a:extLst>
          </p:cNvPr>
          <p:cNvSpPr/>
          <p:nvPr/>
        </p:nvSpPr>
        <p:spPr>
          <a:xfrm>
            <a:off x="2579689" y="2412513"/>
            <a:ext cx="1732405" cy="905304"/>
          </a:xfrm>
          <a:prstGeom prst="diamond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1E52D259-966B-E88F-F6A5-3E35C1EFF698}"/>
              </a:ext>
            </a:extLst>
          </p:cNvPr>
          <p:cNvSpPr/>
          <p:nvPr/>
        </p:nvSpPr>
        <p:spPr>
          <a:xfrm>
            <a:off x="2579686" y="2670223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비어 있는 매칭 그룹이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있는가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E3CBA38C-2FF1-8290-3CF5-68F254F29174}"/>
              </a:ext>
            </a:extLst>
          </p:cNvPr>
          <p:cNvCxnSpPr>
            <a:cxnSpLocks/>
            <a:stCxn id="31" idx="1"/>
            <a:endCxn id="62" idx="0"/>
          </p:cNvCxnSpPr>
          <p:nvPr/>
        </p:nvCxnSpPr>
        <p:spPr>
          <a:xfrm rot="10800000" flipV="1">
            <a:off x="1132904" y="2870275"/>
            <a:ext cx="1446783" cy="2170161"/>
          </a:xfrm>
          <a:prstGeom prst="bentConnector2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다이아몬드 32">
            <a:extLst>
              <a:ext uri="{FF2B5EF4-FFF2-40B4-BE49-F238E27FC236}">
                <a16:creationId xmlns:a16="http://schemas.microsoft.com/office/drawing/2014/main" id="{EF11E01B-19FB-31F8-6CBD-D5EE49244AEA}"/>
              </a:ext>
            </a:extLst>
          </p:cNvPr>
          <p:cNvSpPr/>
          <p:nvPr/>
        </p:nvSpPr>
        <p:spPr>
          <a:xfrm>
            <a:off x="2579694" y="3575527"/>
            <a:ext cx="1732405" cy="905304"/>
          </a:xfrm>
          <a:prstGeom prst="diamond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4A7EF530-1364-0F65-1F1A-48AFAD0BD596}"/>
              </a:ext>
            </a:extLst>
          </p:cNvPr>
          <p:cNvSpPr/>
          <p:nvPr/>
        </p:nvSpPr>
        <p:spPr>
          <a:xfrm>
            <a:off x="2579691" y="3833237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본인의 포지션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자리가 있는가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r>
              <a:rPr lang="en-US" altLang="ko-KR" sz="1000" baseline="30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[1]</a:t>
            </a:r>
            <a:endParaRPr lang="ko-KR" altLang="en-US" sz="1000" baseline="30000" dirty="0">
              <a:solidFill>
                <a:schemeClr val="accent4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0A139C6A-A92E-F112-C3BE-D0B65D22B8A7}"/>
              </a:ext>
            </a:extLst>
          </p:cNvPr>
          <p:cNvSpPr/>
          <p:nvPr/>
        </p:nvSpPr>
        <p:spPr>
          <a:xfrm>
            <a:off x="2579688" y="1702396"/>
            <a:ext cx="1732408" cy="400105"/>
          </a:xfrm>
          <a:prstGeom prst="roundRect">
            <a:avLst>
              <a:gd name="adj" fmla="val 5304"/>
            </a:avLst>
          </a:prstGeom>
          <a:solidFill>
            <a:srgbClr val="CDC7B6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시작</a:t>
            </a:r>
            <a:b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탐색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endParaRPr lang="ko-KR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8206F64A-AE88-09E2-31D2-D0F4B924E263}"/>
              </a:ext>
            </a:extLst>
          </p:cNvPr>
          <p:cNvCxnSpPr>
            <a:cxnSpLocks/>
            <a:stCxn id="35" idx="2"/>
            <a:endCxn id="30" idx="0"/>
          </p:cNvCxnSpPr>
          <p:nvPr/>
        </p:nvCxnSpPr>
        <p:spPr>
          <a:xfrm>
            <a:off x="3445892" y="2102501"/>
            <a:ext cx="0" cy="310012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91B23945-009B-8D6C-B9BB-249EE8A5E3F8}"/>
              </a:ext>
            </a:extLst>
          </p:cNvPr>
          <p:cNvCxnSpPr>
            <a:cxnSpLocks/>
            <a:stCxn id="30" idx="2"/>
            <a:endCxn id="33" idx="0"/>
          </p:cNvCxnSpPr>
          <p:nvPr/>
        </p:nvCxnSpPr>
        <p:spPr>
          <a:xfrm>
            <a:off x="3445892" y="3317817"/>
            <a:ext cx="5" cy="257710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6FBCF8C9-BEC2-90F7-F80F-3223991F0D3E}"/>
              </a:ext>
            </a:extLst>
          </p:cNvPr>
          <p:cNvSpPr/>
          <p:nvPr/>
        </p:nvSpPr>
        <p:spPr>
          <a:xfrm>
            <a:off x="2001145" y="3780445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NO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233D47A3-8896-728B-92E5-82B2A8210E0A}"/>
              </a:ext>
            </a:extLst>
          </p:cNvPr>
          <p:cNvSpPr/>
          <p:nvPr/>
        </p:nvSpPr>
        <p:spPr>
          <a:xfrm>
            <a:off x="2001145" y="2636757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NO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CF22BDE9-6045-427C-50EA-AA8F5DF1F986}"/>
              </a:ext>
            </a:extLst>
          </p:cNvPr>
          <p:cNvSpPr/>
          <p:nvPr/>
        </p:nvSpPr>
        <p:spPr>
          <a:xfrm>
            <a:off x="3531236" y="3327793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A67CE537-6699-44A3-2E46-F98F3F2605DF}"/>
              </a:ext>
            </a:extLst>
          </p:cNvPr>
          <p:cNvSpPr/>
          <p:nvPr/>
        </p:nvSpPr>
        <p:spPr>
          <a:xfrm>
            <a:off x="3531236" y="4447488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F4C8B412-6A43-CE6D-E41E-257F8034AD25}"/>
              </a:ext>
            </a:extLst>
          </p:cNvPr>
          <p:cNvCxnSpPr>
            <a:cxnSpLocks/>
            <a:stCxn id="33" idx="2"/>
            <a:endCxn id="55" idx="0"/>
          </p:cNvCxnSpPr>
          <p:nvPr/>
        </p:nvCxnSpPr>
        <p:spPr>
          <a:xfrm flipH="1">
            <a:off x="3445888" y="4480831"/>
            <a:ext cx="9" cy="310012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3B60EA3E-0899-ABFC-52F8-F90789D9D6D3}"/>
              </a:ext>
            </a:extLst>
          </p:cNvPr>
          <p:cNvSpPr/>
          <p:nvPr/>
        </p:nvSpPr>
        <p:spPr>
          <a:xfrm>
            <a:off x="6791328" y="4316463"/>
            <a:ext cx="4058216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[3]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A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클래스인 경우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매칭 그룹에 딜러 자리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+1, A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클래스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+1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처리</a:t>
            </a:r>
            <a:endParaRPr lang="en-US" altLang="ko-KR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r>
              <a:rPr lang="en-US" altLang="ko-KR" sz="10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Eg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전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02 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4/6(A,B,C,D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클래스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),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   </a:t>
            </a:r>
            <a:b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    </a:t>
            </a:r>
            <a:r>
              <a:rPr lang="ko-KR" altLang="en-US" sz="1000" dirty="0">
                <a:solidFill>
                  <a:srgbClr val="790AF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후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02 : </a:t>
            </a:r>
            <a:r>
              <a:rPr lang="ko-KR" altLang="en-US" sz="1000" dirty="0">
                <a:solidFill>
                  <a:srgbClr val="790AF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</a:t>
            </a:r>
            <a:r>
              <a:rPr lang="en-US" altLang="ko-KR" sz="1000" dirty="0">
                <a:solidFill>
                  <a:srgbClr val="790AF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5/6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,(A,</a:t>
            </a:r>
            <a:r>
              <a:rPr lang="en-US" altLang="ko-KR" sz="1000" dirty="0">
                <a:solidFill>
                  <a:srgbClr val="790AF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A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,B,C,D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클래스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),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2/2   </a:t>
            </a:r>
            <a:endParaRPr lang="ko-KR" altLang="en-US" sz="10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E803D333-FBBF-F5E1-8EEB-170BCF32AF8B}"/>
              </a:ext>
            </a:extLst>
          </p:cNvPr>
          <p:cNvSpPr/>
          <p:nvPr/>
        </p:nvSpPr>
        <p:spPr>
          <a:xfrm>
            <a:off x="6791328" y="2662452"/>
            <a:ext cx="377324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1200"/>
              </a:lnSpc>
            </a:pPr>
            <a:r>
              <a:rPr lang="en-US" altLang="ko-KR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[1]</a:t>
            </a:r>
            <a:r>
              <a:rPr lang="en-US" altLang="ko-KR" sz="1000" dirty="0">
                <a:solidFill>
                  <a:schemeClr val="accent6">
                    <a:lumMod val="40000"/>
                    <a:lumOff val="6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 포지션인 경우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매칭 그룹에 딜러 자리가 있는 지 확인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eg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01 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6/6,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  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← 입장 </a:t>
            </a:r>
            <a:r>
              <a:rPr lang="ko-KR" altLang="en-US" sz="10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불가능</a:t>
            </a:r>
            <a:b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   </a:t>
            </a:r>
            <a:r>
              <a:rPr lang="en-US" altLang="ko-KR" sz="7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02 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4/6,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  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← 입장 </a:t>
            </a:r>
            <a:r>
              <a:rPr lang="ko-KR" altLang="en-US" sz="1000" dirty="0">
                <a:solidFill>
                  <a:srgbClr val="92D05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가능</a:t>
            </a: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C9E91E0A-C138-6B6D-AC1E-9D8E57E22259}"/>
              </a:ext>
            </a:extLst>
          </p:cNvPr>
          <p:cNvSpPr/>
          <p:nvPr/>
        </p:nvSpPr>
        <p:spPr>
          <a:xfrm>
            <a:off x="6791328" y="3489823"/>
            <a:ext cx="4492133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1200"/>
              </a:lnSpc>
            </a:pPr>
            <a:r>
              <a:rPr lang="en-US" altLang="ko-KR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[2]</a:t>
            </a:r>
            <a:r>
              <a:rPr lang="en-US" altLang="ko-KR" sz="1000" dirty="0">
                <a:solidFill>
                  <a:schemeClr val="accent6">
                    <a:lumMod val="40000"/>
                    <a:lumOff val="6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A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클래스인 경우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해당 매칭 그룹에 같은 클래스가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 이하인지 있는지 확인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eg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01 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4/6(A,A,B,C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클래스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),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  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← 입장 </a:t>
            </a:r>
            <a:r>
              <a:rPr lang="ko-KR" altLang="en-US" sz="10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불가능</a:t>
            </a:r>
            <a:b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   </a:t>
            </a:r>
            <a:r>
              <a:rPr lang="en-US" altLang="ko-KR" sz="7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02 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4/6(A,B,C,D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클래스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),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  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← 입장 </a:t>
            </a:r>
            <a:r>
              <a:rPr lang="ko-KR" altLang="en-US" sz="1000" dirty="0">
                <a:solidFill>
                  <a:srgbClr val="92D05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가능</a:t>
            </a:r>
          </a:p>
        </p:txBody>
      </p:sp>
      <p:sp>
        <p:nvSpPr>
          <p:cNvPr id="55" name="다이아몬드 54">
            <a:extLst>
              <a:ext uri="{FF2B5EF4-FFF2-40B4-BE49-F238E27FC236}">
                <a16:creationId xmlns:a16="http://schemas.microsoft.com/office/drawing/2014/main" id="{237298BC-AFFE-0C0A-40AD-BBC750E4AAF2}"/>
              </a:ext>
            </a:extLst>
          </p:cNvPr>
          <p:cNvSpPr/>
          <p:nvPr/>
        </p:nvSpPr>
        <p:spPr>
          <a:xfrm>
            <a:off x="2579685" y="4790843"/>
            <a:ext cx="1732405" cy="905304"/>
          </a:xfrm>
          <a:prstGeom prst="diamond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871E0FB9-90A1-1E16-B71E-5AE30C99AA8B}"/>
              </a:ext>
            </a:extLst>
          </p:cNvPr>
          <p:cNvSpPr/>
          <p:nvPr/>
        </p:nvSpPr>
        <p:spPr>
          <a:xfrm>
            <a:off x="2579682" y="5048553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본인과 같은 클래스가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 이하인가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r>
              <a:rPr lang="en-US" altLang="ko-KR" sz="1000" baseline="30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[2]</a:t>
            </a:r>
            <a:endParaRPr lang="ko-KR" altLang="en-US" sz="1000" baseline="30000" dirty="0">
              <a:solidFill>
                <a:schemeClr val="accent4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361329C1-E196-6EE8-CA95-12D1E8428743}"/>
              </a:ext>
            </a:extLst>
          </p:cNvPr>
          <p:cNvSpPr/>
          <p:nvPr/>
        </p:nvSpPr>
        <p:spPr>
          <a:xfrm>
            <a:off x="3531227" y="5662804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5840A17-576A-A17C-5088-6DC48AF9DCE4}"/>
              </a:ext>
            </a:extLst>
          </p:cNvPr>
          <p:cNvCxnSpPr>
            <a:cxnSpLocks/>
            <a:stCxn id="55" idx="2"/>
            <a:endCxn id="71" idx="0"/>
          </p:cNvCxnSpPr>
          <p:nvPr/>
        </p:nvCxnSpPr>
        <p:spPr>
          <a:xfrm flipH="1">
            <a:off x="3445879" y="5696147"/>
            <a:ext cx="9" cy="310012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41A84D8F-4FA3-F3AB-4EF7-2018D2CA3BF8}"/>
              </a:ext>
            </a:extLst>
          </p:cNvPr>
          <p:cNvSpPr/>
          <p:nvPr/>
        </p:nvSpPr>
        <p:spPr>
          <a:xfrm>
            <a:off x="266699" y="5040437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신규 매칭 그룹 생성</a:t>
            </a:r>
          </a:p>
        </p:txBody>
      </p:sp>
      <p:cxnSp>
        <p:nvCxnSpPr>
          <p:cNvPr id="64" name="연결선: 꺾임 63">
            <a:extLst>
              <a:ext uri="{FF2B5EF4-FFF2-40B4-BE49-F238E27FC236}">
                <a16:creationId xmlns:a16="http://schemas.microsoft.com/office/drawing/2014/main" id="{609B46B0-F1CE-43C3-BFE0-000A5023FABE}"/>
              </a:ext>
            </a:extLst>
          </p:cNvPr>
          <p:cNvCxnSpPr>
            <a:cxnSpLocks/>
            <a:stCxn id="33" idx="1"/>
            <a:endCxn id="62" idx="0"/>
          </p:cNvCxnSpPr>
          <p:nvPr/>
        </p:nvCxnSpPr>
        <p:spPr>
          <a:xfrm rot="10800000" flipV="1">
            <a:off x="1132904" y="4028179"/>
            <a:ext cx="1446791" cy="1012258"/>
          </a:xfrm>
          <a:prstGeom prst="bentConnector2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14E2EF62-A5AE-80D6-DD6C-B69179878DD0}"/>
              </a:ext>
            </a:extLst>
          </p:cNvPr>
          <p:cNvCxnSpPr>
            <a:cxnSpLocks/>
            <a:stCxn id="55" idx="1"/>
            <a:endCxn id="62" idx="3"/>
          </p:cNvCxnSpPr>
          <p:nvPr/>
        </p:nvCxnSpPr>
        <p:spPr>
          <a:xfrm flipH="1" flipV="1">
            <a:off x="1999107" y="5240490"/>
            <a:ext cx="580578" cy="3005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사각형: 둥근 모서리 70">
            <a:extLst>
              <a:ext uri="{FF2B5EF4-FFF2-40B4-BE49-F238E27FC236}">
                <a16:creationId xmlns:a16="http://schemas.microsoft.com/office/drawing/2014/main" id="{7A8FF7FD-7BE6-5238-B07D-19AE97CE12B0}"/>
              </a:ext>
            </a:extLst>
          </p:cNvPr>
          <p:cNvSpPr/>
          <p:nvPr/>
        </p:nvSpPr>
        <p:spPr>
          <a:xfrm>
            <a:off x="2579675" y="6006159"/>
            <a:ext cx="1732408" cy="400105"/>
          </a:xfrm>
          <a:prstGeom prst="roundRect">
            <a:avLst>
              <a:gd name="adj" fmla="val 5304"/>
            </a:avLst>
          </a:prstGeom>
          <a:solidFill>
            <a:srgbClr val="CDC7B6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입장</a:t>
            </a:r>
          </a:p>
        </p:txBody>
      </p:sp>
      <p:sp>
        <p:nvSpPr>
          <p:cNvPr id="76" name="사각형: 둥근 모서리 75">
            <a:extLst>
              <a:ext uri="{FF2B5EF4-FFF2-40B4-BE49-F238E27FC236}">
                <a16:creationId xmlns:a16="http://schemas.microsoft.com/office/drawing/2014/main" id="{F45F00BE-C5B9-FFF6-DF99-F0541FFBAA28}"/>
              </a:ext>
            </a:extLst>
          </p:cNvPr>
          <p:cNvSpPr/>
          <p:nvPr/>
        </p:nvSpPr>
        <p:spPr>
          <a:xfrm>
            <a:off x="6791329" y="6006158"/>
            <a:ext cx="2268579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입장한 매칭 그룹 정보에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본인 클래스와 포지션 인원 추가 처리</a:t>
            </a:r>
            <a:r>
              <a:rPr lang="en-US" altLang="ko-KR" sz="1000" baseline="30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[3]</a:t>
            </a:r>
            <a:endParaRPr lang="ko-KR" altLang="en-US" sz="1000" baseline="30000" dirty="0">
              <a:solidFill>
                <a:schemeClr val="accent4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82" name="직선 연결선 81">
            <a:extLst>
              <a:ext uri="{FF2B5EF4-FFF2-40B4-BE49-F238E27FC236}">
                <a16:creationId xmlns:a16="http://schemas.microsoft.com/office/drawing/2014/main" id="{F91BADCE-7DD2-5C0A-EFE7-1DAEF67A3DFF}"/>
              </a:ext>
            </a:extLst>
          </p:cNvPr>
          <p:cNvCxnSpPr>
            <a:cxnSpLocks/>
            <a:stCxn id="71" idx="3"/>
            <a:endCxn id="76" idx="1"/>
          </p:cNvCxnSpPr>
          <p:nvPr/>
        </p:nvCxnSpPr>
        <p:spPr>
          <a:xfrm flipV="1">
            <a:off x="4312083" y="6206211"/>
            <a:ext cx="2479246" cy="1"/>
          </a:xfrm>
          <a:prstGeom prst="line">
            <a:avLst/>
          </a:prstGeom>
          <a:ln>
            <a:solidFill>
              <a:srgbClr val="FAEBD3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05152B41-0374-144A-0282-63256306AC63}"/>
              </a:ext>
            </a:extLst>
          </p:cNvPr>
          <p:cNvSpPr/>
          <p:nvPr/>
        </p:nvSpPr>
        <p:spPr>
          <a:xfrm>
            <a:off x="266699" y="1350502"/>
            <a:ext cx="6333165" cy="23954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</a:t>
            </a:r>
            <a:r>
              <a:rPr lang="ko-KR" altLang="en-US" sz="1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매커니즘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플로우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F63A6F92-719F-81E4-2693-00AD25E2F53E}"/>
              </a:ext>
            </a:extLst>
          </p:cNvPr>
          <p:cNvSpPr/>
          <p:nvPr/>
        </p:nvSpPr>
        <p:spPr>
          <a:xfrm>
            <a:off x="6791329" y="1341700"/>
            <a:ext cx="4492132" cy="244340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시스템 처리</a:t>
            </a:r>
          </a:p>
        </p:txBody>
      </p:sp>
    </p:spTree>
    <p:extLst>
      <p:ext uri="{BB962C8B-B14F-4D97-AF65-F5344CB8AC3E}">
        <p14:creationId xmlns:p14="http://schemas.microsoft.com/office/powerpoint/2010/main" val="38243649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334C8BB-15E2-4D2D-8A03-776A4EACE4EC}"/>
              </a:ext>
            </a:extLst>
          </p:cNvPr>
          <p:cNvSpPr txBox="1"/>
          <p:nvPr/>
        </p:nvSpPr>
        <p:spPr>
          <a:xfrm>
            <a:off x="812379" y="3075057"/>
            <a:ext cx="1790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INDEX</a:t>
            </a:r>
            <a:endParaRPr lang="ko-KR" altLang="en-US" sz="4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5FEAC0-A548-473C-8572-A9978D23F4AA}"/>
              </a:ext>
            </a:extLst>
          </p:cNvPr>
          <p:cNvSpPr txBox="1"/>
          <p:nvPr/>
        </p:nvSpPr>
        <p:spPr>
          <a:xfrm>
            <a:off x="4396969" y="471267"/>
            <a:ext cx="3994139" cy="591546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소개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세부 규칙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및 연출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리소스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1F529544-1DA1-4B6A-8B6E-ADC5199025FD}"/>
              </a:ext>
            </a:extLst>
          </p:cNvPr>
          <p:cNvCxnSpPr>
            <a:cxnSpLocks/>
          </p:cNvCxnSpPr>
          <p:nvPr/>
        </p:nvCxnSpPr>
        <p:spPr>
          <a:xfrm flipV="1">
            <a:off x="3304761" y="1068457"/>
            <a:ext cx="0" cy="4903348"/>
          </a:xfrm>
          <a:prstGeom prst="line">
            <a:avLst/>
          </a:prstGeom>
          <a:ln w="3175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40071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00ED71-62CF-B44E-24EC-2DAFE7BC9C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ADEC4BC5-9E2E-6EBA-521F-CF5CEE45D1F3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504C83A-FB14-75C8-498A-BEAFDDEB2E77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6F9D55-C5BC-7E7A-02D4-8B6BBA3FF92C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594A0E6-C6ED-D565-3048-04DA048C1388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66111B81-23A2-B7B7-5545-B9BF399C31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BCD3204-D920-F411-2A80-12AF3F1BE0D0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배정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매커니즘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CEEAFFE3-2B1D-FF95-91AE-ACAA65C00DA3}"/>
              </a:ext>
            </a:extLst>
          </p:cNvPr>
          <p:cNvSpPr/>
          <p:nvPr/>
        </p:nvSpPr>
        <p:spPr>
          <a:xfrm>
            <a:off x="2947185" y="1465803"/>
            <a:ext cx="1732408" cy="400105"/>
          </a:xfrm>
          <a:prstGeom prst="roundRect">
            <a:avLst>
              <a:gd name="adj" fmla="val 5304"/>
            </a:avLst>
          </a:prstGeom>
          <a:solidFill>
            <a:srgbClr val="CDC7B6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</a:t>
            </a: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A4D8F019-A60B-5A44-CFA4-3627D98CBD48}"/>
              </a:ext>
            </a:extLst>
          </p:cNvPr>
          <p:cNvCxnSpPr>
            <a:cxnSpLocks/>
            <a:stCxn id="35" idx="2"/>
            <a:endCxn id="89" idx="0"/>
          </p:cNvCxnSpPr>
          <p:nvPr/>
        </p:nvCxnSpPr>
        <p:spPr>
          <a:xfrm>
            <a:off x="3813389" y="1865908"/>
            <a:ext cx="0" cy="196061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다이아몬드 83">
            <a:extLst>
              <a:ext uri="{FF2B5EF4-FFF2-40B4-BE49-F238E27FC236}">
                <a16:creationId xmlns:a16="http://schemas.microsoft.com/office/drawing/2014/main" id="{3BBB6399-E88C-AF1F-A792-0521BC52565A}"/>
              </a:ext>
            </a:extLst>
          </p:cNvPr>
          <p:cNvSpPr/>
          <p:nvPr/>
        </p:nvSpPr>
        <p:spPr>
          <a:xfrm>
            <a:off x="2947188" y="2658135"/>
            <a:ext cx="1732405" cy="905304"/>
          </a:xfrm>
          <a:prstGeom prst="diamond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5" name="사각형: 둥근 모서리 84">
            <a:extLst>
              <a:ext uri="{FF2B5EF4-FFF2-40B4-BE49-F238E27FC236}">
                <a16:creationId xmlns:a16="http://schemas.microsoft.com/office/drawing/2014/main" id="{8E9D5377-993E-61E7-AEC7-E8B314227D86}"/>
              </a:ext>
            </a:extLst>
          </p:cNvPr>
          <p:cNvSpPr/>
          <p:nvPr/>
        </p:nvSpPr>
        <p:spPr>
          <a:xfrm>
            <a:off x="2947185" y="2915845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플레이어가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수락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25391705-C52A-82C3-353A-06C63C2CC70D}"/>
              </a:ext>
            </a:extLst>
          </p:cNvPr>
          <p:cNvCxnSpPr>
            <a:cxnSpLocks/>
            <a:stCxn id="84" idx="3"/>
            <a:endCxn id="104" idx="1"/>
          </p:cNvCxnSpPr>
          <p:nvPr/>
        </p:nvCxnSpPr>
        <p:spPr>
          <a:xfrm>
            <a:off x="4679593" y="3110787"/>
            <a:ext cx="446629" cy="5111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사각형: 둥근 모서리 86">
            <a:extLst>
              <a:ext uri="{FF2B5EF4-FFF2-40B4-BE49-F238E27FC236}">
                <a16:creationId xmlns:a16="http://schemas.microsoft.com/office/drawing/2014/main" id="{AD25CE57-78B4-2F69-AEB2-F2D578C73C3A}"/>
              </a:ext>
            </a:extLst>
          </p:cNvPr>
          <p:cNvSpPr/>
          <p:nvPr/>
        </p:nvSpPr>
        <p:spPr>
          <a:xfrm>
            <a:off x="2500553" y="2886553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NO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8" name="사각형: 둥근 모서리 87">
            <a:extLst>
              <a:ext uri="{FF2B5EF4-FFF2-40B4-BE49-F238E27FC236}">
                <a16:creationId xmlns:a16="http://schemas.microsoft.com/office/drawing/2014/main" id="{1696BE7B-4813-3701-544B-E5C923A0A30E}"/>
              </a:ext>
            </a:extLst>
          </p:cNvPr>
          <p:cNvSpPr/>
          <p:nvPr/>
        </p:nvSpPr>
        <p:spPr>
          <a:xfrm>
            <a:off x="4556242" y="2883005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9" name="사각형: 둥근 모서리 88">
            <a:extLst>
              <a:ext uri="{FF2B5EF4-FFF2-40B4-BE49-F238E27FC236}">
                <a16:creationId xmlns:a16="http://schemas.microsoft.com/office/drawing/2014/main" id="{65EC8B9A-50D6-A999-620B-707E467B6D0C}"/>
              </a:ext>
            </a:extLst>
          </p:cNvPr>
          <p:cNvSpPr/>
          <p:nvPr/>
        </p:nvSpPr>
        <p:spPr>
          <a:xfrm>
            <a:off x="2947185" y="2061969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수락</a:t>
            </a:r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744D49B0-D8C4-81F8-44CA-B7F9A4DB7724}"/>
              </a:ext>
            </a:extLst>
          </p:cNvPr>
          <p:cNvCxnSpPr>
            <a:cxnSpLocks/>
            <a:stCxn id="89" idx="2"/>
            <a:endCxn id="84" idx="0"/>
          </p:cNvCxnSpPr>
          <p:nvPr/>
        </p:nvCxnSpPr>
        <p:spPr>
          <a:xfrm>
            <a:off x="3813389" y="2462074"/>
            <a:ext cx="2" cy="196061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사각형: 둥근 모서리 94">
            <a:extLst>
              <a:ext uri="{FF2B5EF4-FFF2-40B4-BE49-F238E27FC236}">
                <a16:creationId xmlns:a16="http://schemas.microsoft.com/office/drawing/2014/main" id="{BB459156-F3CB-9FC9-4D46-CB659C1B22CB}"/>
              </a:ext>
            </a:extLst>
          </p:cNvPr>
          <p:cNvSpPr/>
          <p:nvPr/>
        </p:nvSpPr>
        <p:spPr>
          <a:xfrm>
            <a:off x="768144" y="2915845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거절 플레이어를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그룹에서 제외</a:t>
            </a:r>
          </a:p>
        </p:txBody>
      </p: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60E5D7F4-C8FE-CEDC-FA76-DB68531027D0}"/>
              </a:ext>
            </a:extLst>
          </p:cNvPr>
          <p:cNvCxnSpPr>
            <a:cxnSpLocks/>
            <a:stCxn id="84" idx="1"/>
            <a:endCxn id="95" idx="3"/>
          </p:cNvCxnSpPr>
          <p:nvPr/>
        </p:nvCxnSpPr>
        <p:spPr>
          <a:xfrm flipH="1">
            <a:off x="2500552" y="3110787"/>
            <a:ext cx="446636" cy="5111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다이아몬드 102">
            <a:extLst>
              <a:ext uri="{FF2B5EF4-FFF2-40B4-BE49-F238E27FC236}">
                <a16:creationId xmlns:a16="http://schemas.microsoft.com/office/drawing/2014/main" id="{26A4EB6A-703C-8C57-FD6B-574E002274F4}"/>
              </a:ext>
            </a:extLst>
          </p:cNvPr>
          <p:cNvSpPr/>
          <p:nvPr/>
        </p:nvSpPr>
        <p:spPr>
          <a:xfrm>
            <a:off x="5126225" y="2658135"/>
            <a:ext cx="1732405" cy="905304"/>
          </a:xfrm>
          <a:prstGeom prst="diamond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4" name="사각형: 둥근 모서리 103">
            <a:extLst>
              <a:ext uri="{FF2B5EF4-FFF2-40B4-BE49-F238E27FC236}">
                <a16:creationId xmlns:a16="http://schemas.microsoft.com/office/drawing/2014/main" id="{49E14A30-4EE2-2ADC-ED08-D23ED4CF8F53}"/>
              </a:ext>
            </a:extLst>
          </p:cNvPr>
          <p:cNvSpPr/>
          <p:nvPr/>
        </p:nvSpPr>
        <p:spPr>
          <a:xfrm>
            <a:off x="5126222" y="2915845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 포지션 중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같은 클래스가 존재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7BFDC1DE-30D6-B6A2-39D6-79A5E555A518}"/>
              </a:ext>
            </a:extLst>
          </p:cNvPr>
          <p:cNvCxnSpPr>
            <a:cxnSpLocks/>
            <a:stCxn id="104" idx="3"/>
            <a:endCxn id="112" idx="1"/>
          </p:cNvCxnSpPr>
          <p:nvPr/>
        </p:nvCxnSpPr>
        <p:spPr>
          <a:xfrm>
            <a:off x="6858630" y="3115898"/>
            <a:ext cx="446629" cy="4865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사각형: 둥근 모서리 111">
            <a:extLst>
              <a:ext uri="{FF2B5EF4-FFF2-40B4-BE49-F238E27FC236}">
                <a16:creationId xmlns:a16="http://schemas.microsoft.com/office/drawing/2014/main" id="{B9D342B9-1876-ECA5-F161-3768D4BAD308}"/>
              </a:ext>
            </a:extLst>
          </p:cNvPr>
          <p:cNvSpPr/>
          <p:nvPr/>
        </p:nvSpPr>
        <p:spPr>
          <a:xfrm>
            <a:off x="7305259" y="2920710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클래스 플레이어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랜덤 선택 후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파티로 배정</a:t>
            </a:r>
          </a:p>
        </p:txBody>
      </p:sp>
      <p:sp>
        <p:nvSpPr>
          <p:cNvPr id="116" name="사각형: 둥근 모서리 115">
            <a:extLst>
              <a:ext uri="{FF2B5EF4-FFF2-40B4-BE49-F238E27FC236}">
                <a16:creationId xmlns:a16="http://schemas.microsoft.com/office/drawing/2014/main" id="{E5DC8AAF-CAF8-B873-CE74-5004BFA999C1}"/>
              </a:ext>
            </a:extLst>
          </p:cNvPr>
          <p:cNvSpPr/>
          <p:nvPr/>
        </p:nvSpPr>
        <p:spPr>
          <a:xfrm>
            <a:off x="6734186" y="2880572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0207C023-D075-C0CA-A780-D06E622BE266}"/>
              </a:ext>
            </a:extLst>
          </p:cNvPr>
          <p:cNvCxnSpPr>
            <a:cxnSpLocks/>
            <a:stCxn id="112" idx="3"/>
            <a:endCxn id="120" idx="1"/>
          </p:cNvCxnSpPr>
          <p:nvPr/>
        </p:nvCxnSpPr>
        <p:spPr>
          <a:xfrm flipV="1">
            <a:off x="9037667" y="3118330"/>
            <a:ext cx="446629" cy="2433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사각형: 둥근 모서리 119">
            <a:extLst>
              <a:ext uri="{FF2B5EF4-FFF2-40B4-BE49-F238E27FC236}">
                <a16:creationId xmlns:a16="http://schemas.microsoft.com/office/drawing/2014/main" id="{1BA2CFF3-FB3F-2411-5BB1-C56355F5C79A}"/>
              </a:ext>
            </a:extLst>
          </p:cNvPr>
          <p:cNvSpPr/>
          <p:nvPr/>
        </p:nvSpPr>
        <p:spPr>
          <a:xfrm>
            <a:off x="9484296" y="2918277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나머지 플레이어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명은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파티로 배정</a:t>
            </a:r>
          </a:p>
        </p:txBody>
      </p:sp>
      <p:sp>
        <p:nvSpPr>
          <p:cNvPr id="129" name="사각형: 둥근 모서리 128">
            <a:extLst>
              <a:ext uri="{FF2B5EF4-FFF2-40B4-BE49-F238E27FC236}">
                <a16:creationId xmlns:a16="http://schemas.microsoft.com/office/drawing/2014/main" id="{22AFD6C7-A4A4-0AA2-EB1A-1F3E6B518A45}"/>
              </a:ext>
            </a:extLst>
          </p:cNvPr>
          <p:cNvSpPr/>
          <p:nvPr/>
        </p:nvSpPr>
        <p:spPr>
          <a:xfrm>
            <a:off x="768144" y="2061969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재매칭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ECC32384-A9FC-B60E-78FB-D9E76B6FE9EE}"/>
              </a:ext>
            </a:extLst>
          </p:cNvPr>
          <p:cNvCxnSpPr>
            <a:cxnSpLocks/>
            <a:stCxn id="95" idx="0"/>
            <a:endCxn id="129" idx="2"/>
          </p:cNvCxnSpPr>
          <p:nvPr/>
        </p:nvCxnSpPr>
        <p:spPr>
          <a:xfrm flipV="1">
            <a:off x="1634348" y="2462074"/>
            <a:ext cx="0" cy="453771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연결선: 꺾임 132">
            <a:extLst>
              <a:ext uri="{FF2B5EF4-FFF2-40B4-BE49-F238E27FC236}">
                <a16:creationId xmlns:a16="http://schemas.microsoft.com/office/drawing/2014/main" id="{8D435E97-3F16-41F8-BEA0-FEC4134C0244}"/>
              </a:ext>
            </a:extLst>
          </p:cNvPr>
          <p:cNvCxnSpPr>
            <a:cxnSpLocks/>
            <a:stCxn id="129" idx="0"/>
            <a:endCxn id="35" idx="1"/>
          </p:cNvCxnSpPr>
          <p:nvPr/>
        </p:nvCxnSpPr>
        <p:spPr>
          <a:xfrm rot="5400000" flipH="1" flipV="1">
            <a:off x="2092710" y="1207495"/>
            <a:ext cx="396113" cy="1312837"/>
          </a:xfrm>
          <a:prstGeom prst="bentConnector2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사각형: 둥근 모서리 156">
            <a:extLst>
              <a:ext uri="{FF2B5EF4-FFF2-40B4-BE49-F238E27FC236}">
                <a16:creationId xmlns:a16="http://schemas.microsoft.com/office/drawing/2014/main" id="{E09DAA71-8383-4E73-6FC0-38DCADC3BB00}"/>
              </a:ext>
            </a:extLst>
          </p:cNvPr>
          <p:cNvSpPr/>
          <p:nvPr/>
        </p:nvSpPr>
        <p:spPr>
          <a:xfrm>
            <a:off x="5126222" y="3758381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 랜덤 선택</a:t>
            </a:r>
          </a:p>
        </p:txBody>
      </p:sp>
      <p:cxnSp>
        <p:nvCxnSpPr>
          <p:cNvPr id="158" name="직선 화살표 연결선 157">
            <a:extLst>
              <a:ext uri="{FF2B5EF4-FFF2-40B4-BE49-F238E27FC236}">
                <a16:creationId xmlns:a16="http://schemas.microsoft.com/office/drawing/2014/main" id="{9A4D36C1-4AC1-731A-6D94-FB1C53FE1E8E}"/>
              </a:ext>
            </a:extLst>
          </p:cNvPr>
          <p:cNvCxnSpPr>
            <a:cxnSpLocks/>
            <a:stCxn id="103" idx="2"/>
            <a:endCxn id="157" idx="0"/>
          </p:cNvCxnSpPr>
          <p:nvPr/>
        </p:nvCxnSpPr>
        <p:spPr>
          <a:xfrm flipH="1">
            <a:off x="5992426" y="3563439"/>
            <a:ext cx="2" cy="194942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직선 화살표 연결선 165">
            <a:extLst>
              <a:ext uri="{FF2B5EF4-FFF2-40B4-BE49-F238E27FC236}">
                <a16:creationId xmlns:a16="http://schemas.microsoft.com/office/drawing/2014/main" id="{6BD5910B-41F7-9862-D02B-324E09F64413}"/>
              </a:ext>
            </a:extLst>
          </p:cNvPr>
          <p:cNvCxnSpPr>
            <a:cxnSpLocks/>
            <a:stCxn id="157" idx="2"/>
            <a:endCxn id="217" idx="0"/>
          </p:cNvCxnSpPr>
          <p:nvPr/>
        </p:nvCxnSpPr>
        <p:spPr>
          <a:xfrm>
            <a:off x="5992426" y="4158486"/>
            <a:ext cx="2" cy="194942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연결선: 꺾임 186">
            <a:extLst>
              <a:ext uri="{FF2B5EF4-FFF2-40B4-BE49-F238E27FC236}">
                <a16:creationId xmlns:a16="http://schemas.microsoft.com/office/drawing/2014/main" id="{94366324-6E12-90F9-D87E-A028AAEF396C}"/>
              </a:ext>
            </a:extLst>
          </p:cNvPr>
          <p:cNvCxnSpPr>
            <a:cxnSpLocks/>
            <a:stCxn id="120" idx="2"/>
            <a:endCxn id="157" idx="3"/>
          </p:cNvCxnSpPr>
          <p:nvPr/>
        </p:nvCxnSpPr>
        <p:spPr>
          <a:xfrm rot="5400000">
            <a:off x="8284539" y="1892473"/>
            <a:ext cx="640052" cy="3491870"/>
          </a:xfrm>
          <a:prstGeom prst="bentConnector2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2" name="사각형: 둥근 모서리 201">
            <a:extLst>
              <a:ext uri="{FF2B5EF4-FFF2-40B4-BE49-F238E27FC236}">
                <a16:creationId xmlns:a16="http://schemas.microsoft.com/office/drawing/2014/main" id="{D43C6C27-7331-D44B-D7CC-F1DA531A2982}"/>
              </a:ext>
            </a:extLst>
          </p:cNvPr>
          <p:cNvSpPr/>
          <p:nvPr/>
        </p:nvSpPr>
        <p:spPr>
          <a:xfrm>
            <a:off x="5825726" y="3503023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NO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7" name="다이아몬드 216">
            <a:extLst>
              <a:ext uri="{FF2B5EF4-FFF2-40B4-BE49-F238E27FC236}">
                <a16:creationId xmlns:a16="http://schemas.microsoft.com/office/drawing/2014/main" id="{542AB255-DBC3-5602-2EC5-5B22016B6229}"/>
              </a:ext>
            </a:extLst>
          </p:cNvPr>
          <p:cNvSpPr/>
          <p:nvPr/>
        </p:nvSpPr>
        <p:spPr>
          <a:xfrm>
            <a:off x="5126225" y="4353428"/>
            <a:ext cx="1732405" cy="905304"/>
          </a:xfrm>
          <a:prstGeom prst="diamond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8" name="사각형: 둥근 모서리 217">
            <a:extLst>
              <a:ext uri="{FF2B5EF4-FFF2-40B4-BE49-F238E27FC236}">
                <a16:creationId xmlns:a16="http://schemas.microsoft.com/office/drawing/2014/main" id="{8DA694B5-935B-3286-ED16-A33F51F65A76}"/>
              </a:ext>
            </a:extLst>
          </p:cNvPr>
          <p:cNvSpPr/>
          <p:nvPr/>
        </p:nvSpPr>
        <p:spPr>
          <a:xfrm>
            <a:off x="4693784" y="4580536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NO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19" name="연결선: 꺾임 218">
            <a:extLst>
              <a:ext uri="{FF2B5EF4-FFF2-40B4-BE49-F238E27FC236}">
                <a16:creationId xmlns:a16="http://schemas.microsoft.com/office/drawing/2014/main" id="{8FAE6DDD-B728-5AC2-9C0F-129DA747929A}"/>
              </a:ext>
            </a:extLst>
          </p:cNvPr>
          <p:cNvCxnSpPr>
            <a:cxnSpLocks/>
            <a:stCxn id="265" idx="0"/>
            <a:endCxn id="157" idx="1"/>
          </p:cNvCxnSpPr>
          <p:nvPr/>
        </p:nvCxnSpPr>
        <p:spPr>
          <a:xfrm rot="5400000" flipH="1" flipV="1">
            <a:off x="4138914" y="3618719"/>
            <a:ext cx="647593" cy="1327024"/>
          </a:xfrm>
          <a:prstGeom prst="bentConnector2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1" name="사각형: 둥근 모서리 220">
            <a:extLst>
              <a:ext uri="{FF2B5EF4-FFF2-40B4-BE49-F238E27FC236}">
                <a16:creationId xmlns:a16="http://schemas.microsoft.com/office/drawing/2014/main" id="{503E4D7A-7EC3-B4FF-32F6-27732B3C4AC7}"/>
              </a:ext>
            </a:extLst>
          </p:cNvPr>
          <p:cNvSpPr/>
          <p:nvPr/>
        </p:nvSpPr>
        <p:spPr>
          <a:xfrm>
            <a:off x="6737364" y="4575938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22" name="사각형: 둥근 모서리 221">
            <a:extLst>
              <a:ext uri="{FF2B5EF4-FFF2-40B4-BE49-F238E27FC236}">
                <a16:creationId xmlns:a16="http://schemas.microsoft.com/office/drawing/2014/main" id="{B97CC7B9-E02D-2067-8A2A-51978358ABE3}"/>
              </a:ext>
            </a:extLst>
          </p:cNvPr>
          <p:cNvSpPr/>
          <p:nvPr/>
        </p:nvSpPr>
        <p:spPr>
          <a:xfrm>
            <a:off x="7291068" y="4613643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딜러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파티로 배정</a:t>
            </a:r>
          </a:p>
        </p:txBody>
      </p:sp>
      <p:cxnSp>
        <p:nvCxnSpPr>
          <p:cNvPr id="223" name="직선 화살표 연결선 222">
            <a:extLst>
              <a:ext uri="{FF2B5EF4-FFF2-40B4-BE49-F238E27FC236}">
                <a16:creationId xmlns:a16="http://schemas.microsoft.com/office/drawing/2014/main" id="{F7885E18-DC2F-9BED-B3DE-A4577EFE8577}"/>
              </a:ext>
            </a:extLst>
          </p:cNvPr>
          <p:cNvCxnSpPr>
            <a:cxnSpLocks/>
            <a:endCxn id="222" idx="1"/>
          </p:cNvCxnSpPr>
          <p:nvPr/>
        </p:nvCxnSpPr>
        <p:spPr>
          <a:xfrm>
            <a:off x="6858630" y="4811191"/>
            <a:ext cx="432438" cy="2505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직선 화살표 연결선 223">
            <a:extLst>
              <a:ext uri="{FF2B5EF4-FFF2-40B4-BE49-F238E27FC236}">
                <a16:creationId xmlns:a16="http://schemas.microsoft.com/office/drawing/2014/main" id="{978F930A-79BF-74BB-3534-8AFFD8577FC0}"/>
              </a:ext>
            </a:extLst>
          </p:cNvPr>
          <p:cNvCxnSpPr>
            <a:cxnSpLocks/>
            <a:stCxn id="222" idx="3"/>
            <a:endCxn id="230" idx="1"/>
          </p:cNvCxnSpPr>
          <p:nvPr/>
        </p:nvCxnSpPr>
        <p:spPr>
          <a:xfrm flipV="1">
            <a:off x="9023476" y="4812912"/>
            <a:ext cx="460820" cy="784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5" name="사각형: 둥근 모서리 224">
            <a:extLst>
              <a:ext uri="{FF2B5EF4-FFF2-40B4-BE49-F238E27FC236}">
                <a16:creationId xmlns:a16="http://schemas.microsoft.com/office/drawing/2014/main" id="{B8B20A49-334F-B7CA-2481-737B5E5EE654}"/>
              </a:ext>
            </a:extLst>
          </p:cNvPr>
          <p:cNvSpPr/>
          <p:nvPr/>
        </p:nvSpPr>
        <p:spPr>
          <a:xfrm>
            <a:off x="9484296" y="5159174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 랜덤 선택 후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파티로 배정</a:t>
            </a:r>
          </a:p>
        </p:txBody>
      </p:sp>
      <p:sp>
        <p:nvSpPr>
          <p:cNvPr id="226" name="사각형: 둥근 모서리 225">
            <a:extLst>
              <a:ext uri="{FF2B5EF4-FFF2-40B4-BE49-F238E27FC236}">
                <a16:creationId xmlns:a16="http://schemas.microsoft.com/office/drawing/2014/main" id="{BBDBC9FC-2997-A5A8-D07E-903D05FE5651}"/>
              </a:ext>
            </a:extLst>
          </p:cNvPr>
          <p:cNvSpPr/>
          <p:nvPr/>
        </p:nvSpPr>
        <p:spPr>
          <a:xfrm>
            <a:off x="9484296" y="5705489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나머지 서포터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명은 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파티로 배정</a:t>
            </a:r>
          </a:p>
        </p:txBody>
      </p:sp>
      <p:sp>
        <p:nvSpPr>
          <p:cNvPr id="227" name="사각형: 둥근 모서리 226">
            <a:extLst>
              <a:ext uri="{FF2B5EF4-FFF2-40B4-BE49-F238E27FC236}">
                <a16:creationId xmlns:a16="http://schemas.microsoft.com/office/drawing/2014/main" id="{3C97561F-89A4-897C-439C-94CA12957E5C}"/>
              </a:ext>
            </a:extLst>
          </p:cNvPr>
          <p:cNvSpPr/>
          <p:nvPr/>
        </p:nvSpPr>
        <p:spPr>
          <a:xfrm>
            <a:off x="9484296" y="6251804"/>
            <a:ext cx="1732408" cy="400105"/>
          </a:xfrm>
          <a:prstGeom prst="roundRect">
            <a:avLst>
              <a:gd name="adj" fmla="val 5304"/>
            </a:avLst>
          </a:prstGeom>
          <a:solidFill>
            <a:srgbClr val="CDC7B6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배정된 파티로</a:t>
            </a:r>
            <a:b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</a:p>
        </p:txBody>
      </p:sp>
      <p:cxnSp>
        <p:nvCxnSpPr>
          <p:cNvPr id="228" name="직선 화살표 연결선 227">
            <a:extLst>
              <a:ext uri="{FF2B5EF4-FFF2-40B4-BE49-F238E27FC236}">
                <a16:creationId xmlns:a16="http://schemas.microsoft.com/office/drawing/2014/main" id="{4B10D462-7021-B0F3-5F43-07A6B5E2F0DB}"/>
              </a:ext>
            </a:extLst>
          </p:cNvPr>
          <p:cNvCxnSpPr>
            <a:cxnSpLocks/>
            <a:stCxn id="225" idx="2"/>
            <a:endCxn id="226" idx="0"/>
          </p:cNvCxnSpPr>
          <p:nvPr/>
        </p:nvCxnSpPr>
        <p:spPr>
          <a:xfrm>
            <a:off x="10350500" y="5559279"/>
            <a:ext cx="0" cy="146210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직선 화살표 연결선 228">
            <a:extLst>
              <a:ext uri="{FF2B5EF4-FFF2-40B4-BE49-F238E27FC236}">
                <a16:creationId xmlns:a16="http://schemas.microsoft.com/office/drawing/2014/main" id="{88F238EA-640C-DECB-9AF5-710AF6CB938B}"/>
              </a:ext>
            </a:extLst>
          </p:cNvPr>
          <p:cNvCxnSpPr>
            <a:cxnSpLocks/>
            <a:stCxn id="226" idx="2"/>
            <a:endCxn id="227" idx="0"/>
          </p:cNvCxnSpPr>
          <p:nvPr/>
        </p:nvCxnSpPr>
        <p:spPr>
          <a:xfrm>
            <a:off x="10350500" y="6105594"/>
            <a:ext cx="0" cy="146210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0" name="사각형: 둥근 모서리 229">
            <a:extLst>
              <a:ext uri="{FF2B5EF4-FFF2-40B4-BE49-F238E27FC236}">
                <a16:creationId xmlns:a16="http://schemas.microsoft.com/office/drawing/2014/main" id="{86E02FBE-7765-A8C1-1E85-2111E42BC390}"/>
              </a:ext>
            </a:extLst>
          </p:cNvPr>
          <p:cNvSpPr/>
          <p:nvPr/>
        </p:nvSpPr>
        <p:spPr>
          <a:xfrm>
            <a:off x="9484296" y="4612859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나머지 모든 딜러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파티로 배정</a:t>
            </a:r>
          </a:p>
        </p:txBody>
      </p:sp>
      <p:cxnSp>
        <p:nvCxnSpPr>
          <p:cNvPr id="260" name="직선 화살표 연결선 259">
            <a:extLst>
              <a:ext uri="{FF2B5EF4-FFF2-40B4-BE49-F238E27FC236}">
                <a16:creationId xmlns:a16="http://schemas.microsoft.com/office/drawing/2014/main" id="{10C6ADE7-8026-1CCF-8BE1-89121A0BB076}"/>
              </a:ext>
            </a:extLst>
          </p:cNvPr>
          <p:cNvCxnSpPr>
            <a:cxnSpLocks/>
            <a:stCxn id="230" idx="2"/>
            <a:endCxn id="225" idx="0"/>
          </p:cNvCxnSpPr>
          <p:nvPr/>
        </p:nvCxnSpPr>
        <p:spPr>
          <a:xfrm>
            <a:off x="10350500" y="5012964"/>
            <a:ext cx="0" cy="146210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5" name="사각형: 둥근 모서리 264">
            <a:extLst>
              <a:ext uri="{FF2B5EF4-FFF2-40B4-BE49-F238E27FC236}">
                <a16:creationId xmlns:a16="http://schemas.microsoft.com/office/drawing/2014/main" id="{E18900B8-4A1E-5790-4BEB-7B0861406DEA}"/>
              </a:ext>
            </a:extLst>
          </p:cNvPr>
          <p:cNvSpPr/>
          <p:nvPr/>
        </p:nvSpPr>
        <p:spPr>
          <a:xfrm>
            <a:off x="2932994" y="4606027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딜러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파티로 배정</a:t>
            </a:r>
          </a:p>
        </p:txBody>
      </p:sp>
      <p:cxnSp>
        <p:nvCxnSpPr>
          <p:cNvPr id="268" name="직선 화살표 연결선 267">
            <a:extLst>
              <a:ext uri="{FF2B5EF4-FFF2-40B4-BE49-F238E27FC236}">
                <a16:creationId xmlns:a16="http://schemas.microsoft.com/office/drawing/2014/main" id="{2D5A9685-6397-B1B7-0F5F-F297932B7402}"/>
              </a:ext>
            </a:extLst>
          </p:cNvPr>
          <p:cNvCxnSpPr>
            <a:cxnSpLocks/>
            <a:stCxn id="217" idx="1"/>
            <a:endCxn id="265" idx="3"/>
          </p:cNvCxnSpPr>
          <p:nvPr/>
        </p:nvCxnSpPr>
        <p:spPr>
          <a:xfrm flipH="1">
            <a:off x="4665402" y="4806080"/>
            <a:ext cx="460823" cy="0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8" name="사각형: 둥근 모서리 277">
            <a:extLst>
              <a:ext uri="{FF2B5EF4-FFF2-40B4-BE49-F238E27FC236}">
                <a16:creationId xmlns:a16="http://schemas.microsoft.com/office/drawing/2014/main" id="{A69012A2-A440-B102-1BD1-D393275FB3A0}"/>
              </a:ext>
            </a:extLst>
          </p:cNvPr>
          <p:cNvSpPr/>
          <p:nvPr/>
        </p:nvSpPr>
        <p:spPr>
          <a:xfrm>
            <a:off x="5126222" y="4611138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파티에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딜러가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명인가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054670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0CEB87F-401C-43C1-B14B-7EC79ECD8E79}"/>
              </a:ext>
            </a:extLst>
          </p:cNvPr>
          <p:cNvCxnSpPr>
            <a:cxnSpLocks/>
          </p:cNvCxnSpPr>
          <p:nvPr/>
        </p:nvCxnSpPr>
        <p:spPr>
          <a:xfrm flipH="1">
            <a:off x="1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86E27231-1462-491E-92BC-FD04DDDB617F}"/>
              </a:ext>
            </a:extLst>
          </p:cNvPr>
          <p:cNvCxnSpPr>
            <a:cxnSpLocks/>
          </p:cNvCxnSpPr>
          <p:nvPr/>
        </p:nvCxnSpPr>
        <p:spPr>
          <a:xfrm flipH="1">
            <a:off x="7515226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다이아몬드 1">
            <a:extLst>
              <a:ext uri="{FF2B5EF4-FFF2-40B4-BE49-F238E27FC236}">
                <a16:creationId xmlns:a16="http://schemas.microsoft.com/office/drawing/2014/main" id="{748BBA24-BAE1-97FB-F244-427AE98B3A98}"/>
              </a:ext>
            </a:extLst>
          </p:cNvPr>
          <p:cNvSpPr/>
          <p:nvPr/>
        </p:nvSpPr>
        <p:spPr>
          <a:xfrm>
            <a:off x="61859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74E1C470-0E42-B46A-88ED-E8B8F6C30C45}"/>
              </a:ext>
            </a:extLst>
          </p:cNvPr>
          <p:cNvSpPr/>
          <p:nvPr/>
        </p:nvSpPr>
        <p:spPr>
          <a:xfrm>
            <a:off x="181551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1FDB444A-34A6-E593-4425-7C2D93E8F53B}"/>
              </a:ext>
            </a:extLst>
          </p:cNvPr>
          <p:cNvSpPr/>
          <p:nvPr/>
        </p:nvSpPr>
        <p:spPr>
          <a:xfrm>
            <a:off x="301243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506915-CB16-5C7F-9477-D357A4AEF7FA}"/>
              </a:ext>
            </a:extLst>
          </p:cNvPr>
          <p:cNvSpPr txBox="1"/>
          <p:nvPr/>
        </p:nvSpPr>
        <p:spPr>
          <a:xfrm>
            <a:off x="1444536" y="247781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소개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86D139-C412-AA3D-D831-BF7A8F2F75F8}"/>
              </a:ext>
            </a:extLst>
          </p:cNvPr>
          <p:cNvSpPr txBox="1"/>
          <p:nvPr/>
        </p:nvSpPr>
        <p:spPr>
          <a:xfrm>
            <a:off x="264601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" name="다이아몬드 7">
            <a:extLst>
              <a:ext uri="{FF2B5EF4-FFF2-40B4-BE49-F238E27FC236}">
                <a16:creationId xmlns:a16="http://schemas.microsoft.com/office/drawing/2014/main" id="{7756B667-0F0A-4EBB-2F00-0D357B5000CB}"/>
              </a:ext>
            </a:extLst>
          </p:cNvPr>
          <p:cNvSpPr/>
          <p:nvPr/>
        </p:nvSpPr>
        <p:spPr>
          <a:xfrm>
            <a:off x="4209354" y="2861972"/>
            <a:ext cx="360000" cy="360000"/>
          </a:xfrm>
          <a:prstGeom prst="diamond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AB364A-864E-A321-2DD8-6F507AFDE496}"/>
              </a:ext>
            </a:extLst>
          </p:cNvPr>
          <p:cNvSpPr txBox="1"/>
          <p:nvPr/>
        </p:nvSpPr>
        <p:spPr>
          <a:xfrm>
            <a:off x="3842930" y="248343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다이아몬드 11">
            <a:extLst>
              <a:ext uri="{FF2B5EF4-FFF2-40B4-BE49-F238E27FC236}">
                <a16:creationId xmlns:a16="http://schemas.microsoft.com/office/drawing/2014/main" id="{E233E2EA-0058-279D-B414-253BB35C814A}"/>
              </a:ext>
            </a:extLst>
          </p:cNvPr>
          <p:cNvSpPr/>
          <p:nvPr/>
        </p:nvSpPr>
        <p:spPr>
          <a:xfrm>
            <a:off x="1121340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DB4267D-AF53-32DD-93FB-202CBA992A39}"/>
              </a:ext>
            </a:extLst>
          </p:cNvPr>
          <p:cNvSpPr txBox="1"/>
          <p:nvPr/>
        </p:nvSpPr>
        <p:spPr>
          <a:xfrm>
            <a:off x="10993354" y="2477810"/>
            <a:ext cx="80010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리소스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다이아몬드 19">
            <a:extLst>
              <a:ext uri="{FF2B5EF4-FFF2-40B4-BE49-F238E27FC236}">
                <a16:creationId xmlns:a16="http://schemas.microsoft.com/office/drawing/2014/main" id="{039CD325-B5F9-D8E8-D4F0-CA6A12D1566C}"/>
              </a:ext>
            </a:extLst>
          </p:cNvPr>
          <p:cNvSpPr/>
          <p:nvPr/>
        </p:nvSpPr>
        <p:spPr>
          <a:xfrm>
            <a:off x="1001648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E8EF98A-ACC4-FB68-D3AD-2ABBCC89AE6C}"/>
              </a:ext>
            </a:extLst>
          </p:cNvPr>
          <p:cNvSpPr txBox="1"/>
          <p:nvPr/>
        </p:nvSpPr>
        <p:spPr>
          <a:xfrm>
            <a:off x="965006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27" name="다이아몬드 26">
            <a:extLst>
              <a:ext uri="{FF2B5EF4-FFF2-40B4-BE49-F238E27FC236}">
                <a16:creationId xmlns:a16="http://schemas.microsoft.com/office/drawing/2014/main" id="{AE27DC41-408E-1CEB-2BA8-3C8B94AC0B36}"/>
              </a:ext>
            </a:extLst>
          </p:cNvPr>
          <p:cNvSpPr/>
          <p:nvPr/>
        </p:nvSpPr>
        <p:spPr>
          <a:xfrm>
            <a:off x="881956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DB1E994-08C8-CBEF-8FA2-48931AEBCC2A}"/>
              </a:ext>
            </a:extLst>
          </p:cNvPr>
          <p:cNvSpPr txBox="1"/>
          <p:nvPr/>
        </p:nvSpPr>
        <p:spPr>
          <a:xfrm>
            <a:off x="8453141" y="248018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다이아몬드 28">
            <a:extLst>
              <a:ext uri="{FF2B5EF4-FFF2-40B4-BE49-F238E27FC236}">
                <a16:creationId xmlns:a16="http://schemas.microsoft.com/office/drawing/2014/main" id="{E432339B-9FF5-13E9-64D9-B6232CA19E46}"/>
              </a:ext>
            </a:extLst>
          </p:cNvPr>
          <p:cNvSpPr/>
          <p:nvPr/>
        </p:nvSpPr>
        <p:spPr>
          <a:xfrm>
            <a:off x="7622646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BE7CE73-A7D7-75E9-3860-2337338B266A}"/>
              </a:ext>
            </a:extLst>
          </p:cNvPr>
          <p:cNvSpPr txBox="1"/>
          <p:nvPr/>
        </p:nvSpPr>
        <p:spPr>
          <a:xfrm>
            <a:off x="7251666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세부 규칙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E9F7FA1-9094-E333-8876-A28F4B0D7CA6}"/>
              </a:ext>
            </a:extLst>
          </p:cNvPr>
          <p:cNvSpPr txBox="1"/>
          <p:nvPr/>
        </p:nvSpPr>
        <p:spPr>
          <a:xfrm>
            <a:off x="25217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AF27F521-3BE1-E0B8-E9F0-F8E55DCC8386}"/>
              </a:ext>
            </a:extLst>
          </p:cNvPr>
          <p:cNvCxnSpPr>
            <a:cxnSpLocks/>
            <a:stCxn id="34" idx="1"/>
          </p:cNvCxnSpPr>
          <p:nvPr/>
        </p:nvCxnSpPr>
        <p:spPr>
          <a:xfrm flipH="1">
            <a:off x="1" y="3429000"/>
            <a:ext cx="4835998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2DD96244-CC78-6F7C-23E4-DCA90FB01FA9}"/>
              </a:ext>
            </a:extLst>
          </p:cNvPr>
          <p:cNvCxnSpPr>
            <a:cxnSpLocks/>
            <a:endCxn id="34" idx="3"/>
          </p:cNvCxnSpPr>
          <p:nvPr/>
        </p:nvCxnSpPr>
        <p:spPr>
          <a:xfrm flipH="1">
            <a:off x="7355999" y="3429000"/>
            <a:ext cx="4836001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다이아몬드 33">
            <a:extLst>
              <a:ext uri="{FF2B5EF4-FFF2-40B4-BE49-F238E27FC236}">
                <a16:creationId xmlns:a16="http://schemas.microsoft.com/office/drawing/2014/main" id="{60E698A4-60EE-4EE5-C463-797986D5AC2F}"/>
              </a:ext>
            </a:extLst>
          </p:cNvPr>
          <p:cNvSpPr/>
          <p:nvPr/>
        </p:nvSpPr>
        <p:spPr>
          <a:xfrm>
            <a:off x="4835999" y="2169000"/>
            <a:ext cx="2520000" cy="2520000"/>
          </a:xfrm>
          <a:prstGeom prst="diamond">
            <a:avLst/>
          </a:prstGeom>
          <a:noFill/>
          <a:ln w="38100"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2614E98-72B8-4C76-0E47-D7EDE4016730}"/>
              </a:ext>
            </a:extLst>
          </p:cNvPr>
          <p:cNvSpPr txBox="1"/>
          <p:nvPr/>
        </p:nvSpPr>
        <p:spPr>
          <a:xfrm>
            <a:off x="4084503" y="3221972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CB75A8B-FCD4-C2B6-F437-C669A36CDC91}"/>
              </a:ext>
            </a:extLst>
          </p:cNvPr>
          <p:cNvSpPr txBox="1"/>
          <p:nvPr/>
        </p:nvSpPr>
        <p:spPr>
          <a:xfrm>
            <a:off x="5186223" y="2514086"/>
            <a:ext cx="1790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04</a:t>
            </a:r>
            <a:endParaRPr lang="ko-KR" altLang="en-US" sz="4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536235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19E6F8-028E-3112-84E6-94B683830F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7405D00-42CD-4978-5C16-64F1EF709807}"/>
              </a:ext>
            </a:extLst>
          </p:cNvPr>
          <p:cNvSpPr txBox="1"/>
          <p:nvPr/>
        </p:nvSpPr>
        <p:spPr>
          <a:xfrm>
            <a:off x="266697" y="1465298"/>
            <a:ext cx="7177629" cy="277845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두 파티 모두 하나의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큐브의 공간에 입장합니다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내부 공간은 일종의 작은 로비 역할을 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시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전용 연출이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회 출력됩니다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전투정비소가 존재합니다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시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전용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활성화 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진행 상황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UI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338079F7-EC71-1691-67AD-1D8D8291B484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94205E9-EE99-8146-A848-06599E162109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4AE67D-5994-CE85-5229-A7A6C1DCEEF6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6B63836-BBB1-A96D-1D8F-83BD420CB24B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65ED6DCA-7E98-0005-037D-8717020236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56BCF32-4F30-AA87-AC3D-1CFE24FF79E4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1/7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6929CDFF-14B5-AB8D-C652-BC634F9311BC}"/>
              </a:ext>
            </a:extLst>
          </p:cNvPr>
          <p:cNvCxnSpPr/>
          <p:nvPr/>
        </p:nvCxnSpPr>
        <p:spPr>
          <a:xfrm>
            <a:off x="271462" y="6719936"/>
            <a:ext cx="144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7B526141-BFD5-EBE9-3977-55A2C5B65DC3}"/>
              </a:ext>
            </a:extLst>
          </p:cNvPr>
          <p:cNvSpPr/>
          <p:nvPr/>
        </p:nvSpPr>
        <p:spPr>
          <a:xfrm>
            <a:off x="1711462" y="6629936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F3CDD355-C429-CF60-05CC-FBAEE170CA8D}"/>
              </a:ext>
            </a:extLst>
          </p:cNvPr>
          <p:cNvCxnSpPr/>
          <p:nvPr/>
        </p:nvCxnSpPr>
        <p:spPr>
          <a:xfrm>
            <a:off x="1909706" y="6719936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다이아몬드 40">
            <a:extLst>
              <a:ext uri="{FF2B5EF4-FFF2-40B4-BE49-F238E27FC236}">
                <a16:creationId xmlns:a16="http://schemas.microsoft.com/office/drawing/2014/main" id="{73FDCB98-E68F-81C7-1979-58F66B3EAD82}"/>
              </a:ext>
            </a:extLst>
          </p:cNvPr>
          <p:cNvSpPr/>
          <p:nvPr/>
        </p:nvSpPr>
        <p:spPr>
          <a:xfrm>
            <a:off x="3349706" y="662993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CD7B58EA-AF55-5C66-8981-2BD7ECF95D7C}"/>
              </a:ext>
            </a:extLst>
          </p:cNvPr>
          <p:cNvCxnSpPr/>
          <p:nvPr/>
        </p:nvCxnSpPr>
        <p:spPr>
          <a:xfrm>
            <a:off x="3547950" y="6719936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다이아몬드 42">
            <a:extLst>
              <a:ext uri="{FF2B5EF4-FFF2-40B4-BE49-F238E27FC236}">
                <a16:creationId xmlns:a16="http://schemas.microsoft.com/office/drawing/2014/main" id="{125C6AD5-563F-0C8B-CBE6-50E91B7CB938}"/>
              </a:ext>
            </a:extLst>
          </p:cNvPr>
          <p:cNvSpPr/>
          <p:nvPr/>
        </p:nvSpPr>
        <p:spPr>
          <a:xfrm>
            <a:off x="4987950" y="662993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8E2DB5C9-ED4E-137A-2945-B9A5BAC261F2}"/>
              </a:ext>
            </a:extLst>
          </p:cNvPr>
          <p:cNvCxnSpPr/>
          <p:nvPr/>
        </p:nvCxnSpPr>
        <p:spPr>
          <a:xfrm>
            <a:off x="5186194" y="6719936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다이아몬드 44">
            <a:extLst>
              <a:ext uri="{FF2B5EF4-FFF2-40B4-BE49-F238E27FC236}">
                <a16:creationId xmlns:a16="http://schemas.microsoft.com/office/drawing/2014/main" id="{5517128A-F3D1-D1A4-35A2-503B5AEEA6A8}"/>
              </a:ext>
            </a:extLst>
          </p:cNvPr>
          <p:cNvSpPr/>
          <p:nvPr/>
        </p:nvSpPr>
        <p:spPr>
          <a:xfrm>
            <a:off x="6626194" y="662993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D1A81C3C-A3CA-1922-1161-3BA60A1D5118}"/>
              </a:ext>
            </a:extLst>
          </p:cNvPr>
          <p:cNvCxnSpPr/>
          <p:nvPr/>
        </p:nvCxnSpPr>
        <p:spPr>
          <a:xfrm>
            <a:off x="6824438" y="6725659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다이아몬드 46">
            <a:extLst>
              <a:ext uri="{FF2B5EF4-FFF2-40B4-BE49-F238E27FC236}">
                <a16:creationId xmlns:a16="http://schemas.microsoft.com/office/drawing/2014/main" id="{1BD19886-8466-4045-F9C4-891AE2A2F943}"/>
              </a:ext>
            </a:extLst>
          </p:cNvPr>
          <p:cNvSpPr/>
          <p:nvPr/>
        </p:nvSpPr>
        <p:spPr>
          <a:xfrm>
            <a:off x="8264438" y="6635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22DA2E2D-A144-BD32-C2C0-FF7B014D39B1}"/>
              </a:ext>
            </a:extLst>
          </p:cNvPr>
          <p:cNvCxnSpPr/>
          <p:nvPr/>
        </p:nvCxnSpPr>
        <p:spPr>
          <a:xfrm>
            <a:off x="8462682" y="6725659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다이아몬드 48">
            <a:extLst>
              <a:ext uri="{FF2B5EF4-FFF2-40B4-BE49-F238E27FC236}">
                <a16:creationId xmlns:a16="http://schemas.microsoft.com/office/drawing/2014/main" id="{D6BE691C-0281-1EC1-B7AE-A7E10B4CA652}"/>
              </a:ext>
            </a:extLst>
          </p:cNvPr>
          <p:cNvSpPr/>
          <p:nvPr/>
        </p:nvSpPr>
        <p:spPr>
          <a:xfrm>
            <a:off x="9902682" y="6635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C729B5D4-E1AB-6619-4C2A-4801F07334CB}"/>
              </a:ext>
            </a:extLst>
          </p:cNvPr>
          <p:cNvCxnSpPr/>
          <p:nvPr/>
        </p:nvCxnSpPr>
        <p:spPr>
          <a:xfrm>
            <a:off x="10100926" y="6719936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다이아몬드 50">
            <a:extLst>
              <a:ext uri="{FF2B5EF4-FFF2-40B4-BE49-F238E27FC236}">
                <a16:creationId xmlns:a16="http://schemas.microsoft.com/office/drawing/2014/main" id="{5B291B4E-0CD7-285F-F189-2EE08563EFDC}"/>
              </a:ext>
            </a:extLst>
          </p:cNvPr>
          <p:cNvSpPr/>
          <p:nvPr/>
        </p:nvSpPr>
        <p:spPr>
          <a:xfrm>
            <a:off x="11540926" y="662993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CC8C7AD-6FC1-E60B-51A3-305069287339}"/>
              </a:ext>
            </a:extLst>
          </p:cNvPr>
          <p:cNvSpPr txBox="1"/>
          <p:nvPr/>
        </p:nvSpPr>
        <p:spPr>
          <a:xfrm>
            <a:off x="175163" y="641374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8B3D4BC-AB40-C25F-CBCF-0552FE26C2DE}"/>
              </a:ext>
            </a:extLst>
          </p:cNvPr>
          <p:cNvSpPr txBox="1"/>
          <p:nvPr/>
        </p:nvSpPr>
        <p:spPr>
          <a:xfrm>
            <a:off x="1801462" y="641944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FDE5E44-9281-FAE6-A90A-51A9F9620584}"/>
              </a:ext>
            </a:extLst>
          </p:cNvPr>
          <p:cNvSpPr txBox="1"/>
          <p:nvPr/>
        </p:nvSpPr>
        <p:spPr>
          <a:xfrm>
            <a:off x="3422528" y="641374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4C20572-BAC8-1725-8D26-0721F5500C9E}"/>
              </a:ext>
            </a:extLst>
          </p:cNvPr>
          <p:cNvSpPr txBox="1"/>
          <p:nvPr/>
        </p:nvSpPr>
        <p:spPr>
          <a:xfrm>
            <a:off x="5067300" y="641374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8555721-53FF-B487-82BA-EBC14735CB33}"/>
              </a:ext>
            </a:extLst>
          </p:cNvPr>
          <p:cNvSpPr txBox="1"/>
          <p:nvPr/>
        </p:nvSpPr>
        <p:spPr>
          <a:xfrm>
            <a:off x="6715344" y="641944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 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FA25A66-6305-49FF-BAE4-3968493F7299}"/>
              </a:ext>
            </a:extLst>
          </p:cNvPr>
          <p:cNvSpPr txBox="1"/>
          <p:nvPr/>
        </p:nvSpPr>
        <p:spPr>
          <a:xfrm>
            <a:off x="8369532" y="641374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960C63A-2919-5F48-ACF6-464D6346DAD5}"/>
              </a:ext>
            </a:extLst>
          </p:cNvPr>
          <p:cNvSpPr txBox="1"/>
          <p:nvPr/>
        </p:nvSpPr>
        <p:spPr>
          <a:xfrm>
            <a:off x="10001478" y="6414025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92177E-3078-CDC1-7A6E-64FC4CCC8791}"/>
              </a:ext>
            </a:extLst>
          </p:cNvPr>
          <p:cNvSpPr txBox="1"/>
          <p:nvPr/>
        </p:nvSpPr>
        <p:spPr>
          <a:xfrm>
            <a:off x="3225232" y="3958039"/>
            <a:ext cx="3680930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진행 상황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 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(129page)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22D49AA-5EE7-3C25-2E7B-BF24AB29BE55}"/>
              </a:ext>
            </a:extLst>
          </p:cNvPr>
          <p:cNvSpPr/>
          <p:nvPr/>
        </p:nvSpPr>
        <p:spPr>
          <a:xfrm>
            <a:off x="7126304" y="2416917"/>
            <a:ext cx="4356000" cy="244800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9438177-B83A-FA04-B903-0E63E2B2E224}"/>
              </a:ext>
            </a:extLst>
          </p:cNvPr>
          <p:cNvSpPr/>
          <p:nvPr/>
        </p:nvSpPr>
        <p:spPr>
          <a:xfrm>
            <a:off x="7126305" y="2416918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20E5D0F-8061-9350-3CF2-7C6CCBE498B9}"/>
              </a:ext>
            </a:extLst>
          </p:cNvPr>
          <p:cNvSpPr txBox="1"/>
          <p:nvPr/>
        </p:nvSpPr>
        <p:spPr>
          <a:xfrm>
            <a:off x="7126305" y="2420580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로비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3DF7DD1-9546-B1E3-ACA3-120E36A1F361}"/>
              </a:ext>
            </a:extLst>
          </p:cNvPr>
          <p:cNvSpPr txBox="1"/>
          <p:nvPr/>
        </p:nvSpPr>
        <p:spPr>
          <a:xfrm>
            <a:off x="709696" y="2983211"/>
            <a:ext cx="3680930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연출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(129page)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20D3EEB-5B3E-0CD2-7AFE-6152AED37FC2}"/>
              </a:ext>
            </a:extLst>
          </p:cNvPr>
          <p:cNvSpPr txBox="1"/>
          <p:nvPr/>
        </p:nvSpPr>
        <p:spPr>
          <a:xfrm>
            <a:off x="266695" y="4873474"/>
            <a:ext cx="9107510" cy="8394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플로우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로딩 →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→ 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연출  → 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전용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출력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A9D86C16-13C6-F68A-7427-85009EB9A8FC}"/>
              </a:ext>
            </a:extLst>
          </p:cNvPr>
          <p:cNvCxnSpPr>
            <a:cxnSpLocks/>
          </p:cNvCxnSpPr>
          <p:nvPr/>
        </p:nvCxnSpPr>
        <p:spPr>
          <a:xfrm>
            <a:off x="264678" y="4592543"/>
            <a:ext cx="5930903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72584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F4CD57-15C1-10FF-94EE-3078AB2B79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4182AA48-EE99-C34D-5C33-58E4B23A2041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5D379CD-400C-775C-1F64-691C2C4C9A1E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A5A11E-6F41-B2CE-BCED-AF5CFCC7886F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3565FC2-76CB-392A-1C43-C5220B0A384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6140286E-65F7-7ECF-F92A-E64A1527C5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ECC5A3D-A519-1199-78EF-95BB6570F7D5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2/7</a:t>
            </a: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77BB8F26-FD7B-6A30-2B44-DF93E73EC6D9}"/>
              </a:ext>
            </a:extLst>
          </p:cNvPr>
          <p:cNvCxnSpPr/>
          <p:nvPr/>
        </p:nvCxnSpPr>
        <p:spPr>
          <a:xfrm>
            <a:off x="271462" y="6719936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다이아몬드 4">
            <a:extLst>
              <a:ext uri="{FF2B5EF4-FFF2-40B4-BE49-F238E27FC236}">
                <a16:creationId xmlns:a16="http://schemas.microsoft.com/office/drawing/2014/main" id="{396FD920-D31A-3BEE-CBB5-779D1F41C139}"/>
              </a:ext>
            </a:extLst>
          </p:cNvPr>
          <p:cNvSpPr/>
          <p:nvPr/>
        </p:nvSpPr>
        <p:spPr>
          <a:xfrm>
            <a:off x="1711462" y="662993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D10A3D4-DD6F-BC94-475B-0E9B81072705}"/>
              </a:ext>
            </a:extLst>
          </p:cNvPr>
          <p:cNvCxnSpPr/>
          <p:nvPr/>
        </p:nvCxnSpPr>
        <p:spPr>
          <a:xfrm>
            <a:off x="1909706" y="6719936"/>
            <a:ext cx="144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다이아몬드 6">
            <a:extLst>
              <a:ext uri="{FF2B5EF4-FFF2-40B4-BE49-F238E27FC236}">
                <a16:creationId xmlns:a16="http://schemas.microsoft.com/office/drawing/2014/main" id="{71A34FE2-ABAC-EDF1-785B-3884778C288C}"/>
              </a:ext>
            </a:extLst>
          </p:cNvPr>
          <p:cNvSpPr/>
          <p:nvPr/>
        </p:nvSpPr>
        <p:spPr>
          <a:xfrm>
            <a:off x="3349706" y="6629936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3F1E6600-4D62-FC03-A772-AF316F476579}"/>
              </a:ext>
            </a:extLst>
          </p:cNvPr>
          <p:cNvCxnSpPr/>
          <p:nvPr/>
        </p:nvCxnSpPr>
        <p:spPr>
          <a:xfrm>
            <a:off x="3547950" y="6719936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A3AC1D88-F9BD-BA87-E3A5-7CA980CFC8D4}"/>
              </a:ext>
            </a:extLst>
          </p:cNvPr>
          <p:cNvSpPr/>
          <p:nvPr/>
        </p:nvSpPr>
        <p:spPr>
          <a:xfrm>
            <a:off x="4987950" y="662993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816267A9-11C9-83B5-D8E1-BC10B7A88B85}"/>
              </a:ext>
            </a:extLst>
          </p:cNvPr>
          <p:cNvCxnSpPr/>
          <p:nvPr/>
        </p:nvCxnSpPr>
        <p:spPr>
          <a:xfrm>
            <a:off x="5186194" y="6719936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다이아몬드 16">
            <a:extLst>
              <a:ext uri="{FF2B5EF4-FFF2-40B4-BE49-F238E27FC236}">
                <a16:creationId xmlns:a16="http://schemas.microsoft.com/office/drawing/2014/main" id="{F61D2252-BE02-602F-6467-805CDAF6C5B0}"/>
              </a:ext>
            </a:extLst>
          </p:cNvPr>
          <p:cNvSpPr/>
          <p:nvPr/>
        </p:nvSpPr>
        <p:spPr>
          <a:xfrm>
            <a:off x="6626194" y="662993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D0E97618-0CD9-4AB4-6F28-B059FB66EDB0}"/>
              </a:ext>
            </a:extLst>
          </p:cNvPr>
          <p:cNvCxnSpPr/>
          <p:nvPr/>
        </p:nvCxnSpPr>
        <p:spPr>
          <a:xfrm>
            <a:off x="6824438" y="6725659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다이아몬드 21">
            <a:extLst>
              <a:ext uri="{FF2B5EF4-FFF2-40B4-BE49-F238E27FC236}">
                <a16:creationId xmlns:a16="http://schemas.microsoft.com/office/drawing/2014/main" id="{5CD8C48F-5694-B39A-D41A-CF9064DCF1A2}"/>
              </a:ext>
            </a:extLst>
          </p:cNvPr>
          <p:cNvSpPr/>
          <p:nvPr/>
        </p:nvSpPr>
        <p:spPr>
          <a:xfrm>
            <a:off x="8264438" y="6635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542731F9-25F9-03E9-C5E9-08E56EAAEF4D}"/>
              </a:ext>
            </a:extLst>
          </p:cNvPr>
          <p:cNvCxnSpPr/>
          <p:nvPr/>
        </p:nvCxnSpPr>
        <p:spPr>
          <a:xfrm>
            <a:off x="8462682" y="6725659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다이아몬드 23">
            <a:extLst>
              <a:ext uri="{FF2B5EF4-FFF2-40B4-BE49-F238E27FC236}">
                <a16:creationId xmlns:a16="http://schemas.microsoft.com/office/drawing/2014/main" id="{414113C9-972C-50E9-E62E-FCA76FF96107}"/>
              </a:ext>
            </a:extLst>
          </p:cNvPr>
          <p:cNvSpPr/>
          <p:nvPr/>
        </p:nvSpPr>
        <p:spPr>
          <a:xfrm>
            <a:off x="9902682" y="6635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330224B5-366F-995A-FEA3-A393EBE5CBC6}"/>
              </a:ext>
            </a:extLst>
          </p:cNvPr>
          <p:cNvCxnSpPr/>
          <p:nvPr/>
        </p:nvCxnSpPr>
        <p:spPr>
          <a:xfrm>
            <a:off x="10100926" y="6719936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DB8840D5-5F0C-5462-4C01-C28CC69F0C6A}"/>
              </a:ext>
            </a:extLst>
          </p:cNvPr>
          <p:cNvSpPr/>
          <p:nvPr/>
        </p:nvSpPr>
        <p:spPr>
          <a:xfrm>
            <a:off x="11540926" y="662993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45341AA-6FB3-D957-9FAB-5281563D8200}"/>
              </a:ext>
            </a:extLst>
          </p:cNvPr>
          <p:cNvSpPr txBox="1"/>
          <p:nvPr/>
        </p:nvSpPr>
        <p:spPr>
          <a:xfrm>
            <a:off x="175163" y="641374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75FBF34-7EA4-8131-B6C8-1387A77A7A91}"/>
              </a:ext>
            </a:extLst>
          </p:cNvPr>
          <p:cNvSpPr txBox="1"/>
          <p:nvPr/>
        </p:nvSpPr>
        <p:spPr>
          <a:xfrm>
            <a:off x="1801462" y="641944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C03962C-9D18-2DA4-1772-F455B88119C4}"/>
              </a:ext>
            </a:extLst>
          </p:cNvPr>
          <p:cNvSpPr txBox="1"/>
          <p:nvPr/>
        </p:nvSpPr>
        <p:spPr>
          <a:xfrm>
            <a:off x="3422528" y="641374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0E7BE3C-2C65-2C92-29D6-2B28B9048485}"/>
              </a:ext>
            </a:extLst>
          </p:cNvPr>
          <p:cNvSpPr txBox="1"/>
          <p:nvPr/>
        </p:nvSpPr>
        <p:spPr>
          <a:xfrm>
            <a:off x="5067300" y="641374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BFBB123-F1DF-F090-D674-EBF832476CE4}"/>
              </a:ext>
            </a:extLst>
          </p:cNvPr>
          <p:cNvSpPr txBox="1"/>
          <p:nvPr/>
        </p:nvSpPr>
        <p:spPr>
          <a:xfrm>
            <a:off x="6715344" y="641944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 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7872CC6-CE29-D9E1-83F5-C4ACA007E9A5}"/>
              </a:ext>
            </a:extLst>
          </p:cNvPr>
          <p:cNvSpPr txBox="1"/>
          <p:nvPr/>
        </p:nvSpPr>
        <p:spPr>
          <a:xfrm>
            <a:off x="8369532" y="641374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75BA464-5BE0-2479-3269-01D9ECAFAF2B}"/>
              </a:ext>
            </a:extLst>
          </p:cNvPr>
          <p:cNvSpPr txBox="1"/>
          <p:nvPr/>
        </p:nvSpPr>
        <p:spPr>
          <a:xfrm>
            <a:off x="10001478" y="6414025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9A4D5E-C2AF-6665-274D-2853F77ACE0A}"/>
              </a:ext>
            </a:extLst>
          </p:cNvPr>
          <p:cNvSpPr txBox="1"/>
          <p:nvPr/>
        </p:nvSpPr>
        <p:spPr>
          <a:xfrm>
            <a:off x="266697" y="1465298"/>
            <a:ext cx="7177629" cy="21321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시 각 파티마다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콘텐트 투표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열립니다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당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개의 콘텐츠를 제외 할 수 있으며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중복될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채팅을 통해 의사소통 할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30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초의 제한 시간이 존재하며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제한 시간 내 투표하지 않으면 기권으로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간주합니다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제한 시간이 끝나면 모든 파티의 투표에 따라 제외된 콘텐츠를 보여줍니다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26F93EB-949F-E557-36AE-B4F2DA1F1AFB}"/>
              </a:ext>
            </a:extLst>
          </p:cNvPr>
          <p:cNvSpPr/>
          <p:nvPr/>
        </p:nvSpPr>
        <p:spPr>
          <a:xfrm>
            <a:off x="7126305" y="2416634"/>
            <a:ext cx="4356000" cy="244800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3E9EC3D-E8C5-889C-5F7A-109A7F82B53C}"/>
              </a:ext>
            </a:extLst>
          </p:cNvPr>
          <p:cNvSpPr/>
          <p:nvPr/>
        </p:nvSpPr>
        <p:spPr>
          <a:xfrm>
            <a:off x="7126306" y="2418684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A135E4E-B20B-EF78-3C45-B0C27EA5ED63}"/>
              </a:ext>
            </a:extLst>
          </p:cNvPr>
          <p:cNvSpPr txBox="1"/>
          <p:nvPr/>
        </p:nvSpPr>
        <p:spPr>
          <a:xfrm>
            <a:off x="7126306" y="2422346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BA6CB88-D9EE-F3AC-B6E4-625EB0FD444C}"/>
              </a:ext>
            </a:extLst>
          </p:cNvPr>
          <p:cNvSpPr txBox="1"/>
          <p:nvPr/>
        </p:nvSpPr>
        <p:spPr>
          <a:xfrm>
            <a:off x="266695" y="4873474"/>
            <a:ext cx="11215610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플로우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출력 →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30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 제한 시간 발생 → 투표 진행 →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30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 제한 시간 종료 → 제외 콘텐츠 투표 결과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→ 제외 콘텐츠 투표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제거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74182735-2DA5-AD55-1A3E-E5884E9200A4}"/>
              </a:ext>
            </a:extLst>
          </p:cNvPr>
          <p:cNvCxnSpPr>
            <a:cxnSpLocks/>
          </p:cNvCxnSpPr>
          <p:nvPr/>
        </p:nvCxnSpPr>
        <p:spPr>
          <a:xfrm>
            <a:off x="264678" y="4592543"/>
            <a:ext cx="5930903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24AC19B7-9513-6D85-932F-A85FF54B3460}"/>
              </a:ext>
            </a:extLst>
          </p:cNvPr>
          <p:cNvSpPr txBox="1"/>
          <p:nvPr/>
        </p:nvSpPr>
        <p:spPr>
          <a:xfrm>
            <a:off x="774146" y="3597420"/>
            <a:ext cx="3680930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결과 연출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(129page)</a:t>
            </a:r>
          </a:p>
        </p:txBody>
      </p:sp>
    </p:spTree>
    <p:extLst>
      <p:ext uri="{BB962C8B-B14F-4D97-AF65-F5344CB8AC3E}">
        <p14:creationId xmlns:p14="http://schemas.microsoft.com/office/powerpoint/2010/main" val="34096070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80D934-68A2-6825-CF53-3B630350D9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5CCC397-DFA7-DD93-9904-9063E9803188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C7F8716-313E-BD69-9F6A-CCA2B3CAA7D9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95BF7F-AEE9-5D56-7304-00297AD0B227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5732AB2-858B-1787-98D0-B8323A3C6A11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84A2C1A6-2ED4-ACFC-33DA-AB38EB3F3F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3009FDA-0B92-FEE2-5FE7-3BB52DF80C47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3/7</a:t>
            </a: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E6D2CCF1-CF95-457A-2678-12C589AAB55A}"/>
              </a:ext>
            </a:extLst>
          </p:cNvPr>
          <p:cNvCxnSpPr/>
          <p:nvPr/>
        </p:nvCxnSpPr>
        <p:spPr>
          <a:xfrm>
            <a:off x="271462" y="6719936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다이아몬드 4">
            <a:extLst>
              <a:ext uri="{FF2B5EF4-FFF2-40B4-BE49-F238E27FC236}">
                <a16:creationId xmlns:a16="http://schemas.microsoft.com/office/drawing/2014/main" id="{77BDA016-623A-B962-4A29-CB79A694BE84}"/>
              </a:ext>
            </a:extLst>
          </p:cNvPr>
          <p:cNvSpPr/>
          <p:nvPr/>
        </p:nvSpPr>
        <p:spPr>
          <a:xfrm>
            <a:off x="1711462" y="662993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D6A67E69-DEF4-7029-3DF8-AF88197BAE62}"/>
              </a:ext>
            </a:extLst>
          </p:cNvPr>
          <p:cNvCxnSpPr/>
          <p:nvPr/>
        </p:nvCxnSpPr>
        <p:spPr>
          <a:xfrm>
            <a:off x="1909706" y="6719936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다이아몬드 6">
            <a:extLst>
              <a:ext uri="{FF2B5EF4-FFF2-40B4-BE49-F238E27FC236}">
                <a16:creationId xmlns:a16="http://schemas.microsoft.com/office/drawing/2014/main" id="{84A8F445-A104-3E58-DA6B-3BE2B19B1440}"/>
              </a:ext>
            </a:extLst>
          </p:cNvPr>
          <p:cNvSpPr/>
          <p:nvPr/>
        </p:nvSpPr>
        <p:spPr>
          <a:xfrm>
            <a:off x="3349706" y="662993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76B575B7-4AE5-5DDA-2290-56B8B94858E2}"/>
              </a:ext>
            </a:extLst>
          </p:cNvPr>
          <p:cNvCxnSpPr/>
          <p:nvPr/>
        </p:nvCxnSpPr>
        <p:spPr>
          <a:xfrm>
            <a:off x="3547950" y="6719936"/>
            <a:ext cx="144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0F0E6899-77F3-5F92-A5DE-EA4B97B8B76A}"/>
              </a:ext>
            </a:extLst>
          </p:cNvPr>
          <p:cNvSpPr/>
          <p:nvPr/>
        </p:nvSpPr>
        <p:spPr>
          <a:xfrm>
            <a:off x="4987950" y="6629936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313E137C-3B6E-D789-AE4E-6FCEF36F57FF}"/>
              </a:ext>
            </a:extLst>
          </p:cNvPr>
          <p:cNvCxnSpPr/>
          <p:nvPr/>
        </p:nvCxnSpPr>
        <p:spPr>
          <a:xfrm>
            <a:off x="5186194" y="6719936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F96605AA-798A-02C2-4BAB-E398C11DC36F}"/>
              </a:ext>
            </a:extLst>
          </p:cNvPr>
          <p:cNvSpPr/>
          <p:nvPr/>
        </p:nvSpPr>
        <p:spPr>
          <a:xfrm>
            <a:off x="6626194" y="662993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3F7E0AA4-6103-F147-9985-CB34CBAB4E36}"/>
              </a:ext>
            </a:extLst>
          </p:cNvPr>
          <p:cNvCxnSpPr/>
          <p:nvPr/>
        </p:nvCxnSpPr>
        <p:spPr>
          <a:xfrm>
            <a:off x="6824438" y="6725659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다이아몬드 21">
            <a:extLst>
              <a:ext uri="{FF2B5EF4-FFF2-40B4-BE49-F238E27FC236}">
                <a16:creationId xmlns:a16="http://schemas.microsoft.com/office/drawing/2014/main" id="{2A772AA5-4318-C8C1-4268-E4D0D3194C94}"/>
              </a:ext>
            </a:extLst>
          </p:cNvPr>
          <p:cNvSpPr/>
          <p:nvPr/>
        </p:nvSpPr>
        <p:spPr>
          <a:xfrm>
            <a:off x="8264438" y="6635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953FE9FE-1072-FFFC-0D4D-E2ECB9B41469}"/>
              </a:ext>
            </a:extLst>
          </p:cNvPr>
          <p:cNvCxnSpPr/>
          <p:nvPr/>
        </p:nvCxnSpPr>
        <p:spPr>
          <a:xfrm>
            <a:off x="8462682" y="6725659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다이아몬드 23">
            <a:extLst>
              <a:ext uri="{FF2B5EF4-FFF2-40B4-BE49-F238E27FC236}">
                <a16:creationId xmlns:a16="http://schemas.microsoft.com/office/drawing/2014/main" id="{268EA2E9-A7CC-626D-D26A-72CEE3D39079}"/>
              </a:ext>
            </a:extLst>
          </p:cNvPr>
          <p:cNvSpPr/>
          <p:nvPr/>
        </p:nvSpPr>
        <p:spPr>
          <a:xfrm>
            <a:off x="9902682" y="6635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78DBC67F-3C73-7B51-343B-0B12AF60C66A}"/>
              </a:ext>
            </a:extLst>
          </p:cNvPr>
          <p:cNvCxnSpPr/>
          <p:nvPr/>
        </p:nvCxnSpPr>
        <p:spPr>
          <a:xfrm>
            <a:off x="10100926" y="6719936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FCB26F8A-FE6F-7D6B-5D99-878C7D342A52}"/>
              </a:ext>
            </a:extLst>
          </p:cNvPr>
          <p:cNvSpPr/>
          <p:nvPr/>
        </p:nvSpPr>
        <p:spPr>
          <a:xfrm>
            <a:off x="11540926" y="662993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5D39DC5-7051-F141-77F8-5D0CB299DA6E}"/>
              </a:ext>
            </a:extLst>
          </p:cNvPr>
          <p:cNvSpPr txBox="1"/>
          <p:nvPr/>
        </p:nvSpPr>
        <p:spPr>
          <a:xfrm>
            <a:off x="175163" y="641374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DBDBCF3-0067-D24F-7BE0-CB7127B4DB4A}"/>
              </a:ext>
            </a:extLst>
          </p:cNvPr>
          <p:cNvSpPr txBox="1"/>
          <p:nvPr/>
        </p:nvSpPr>
        <p:spPr>
          <a:xfrm>
            <a:off x="1801462" y="641944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C988B45-3823-3742-49C0-1FEC29BDF619}"/>
              </a:ext>
            </a:extLst>
          </p:cNvPr>
          <p:cNvSpPr txBox="1"/>
          <p:nvPr/>
        </p:nvSpPr>
        <p:spPr>
          <a:xfrm>
            <a:off x="3422528" y="641374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092EF2E-CE5C-5435-CECD-232B370175D8}"/>
              </a:ext>
            </a:extLst>
          </p:cNvPr>
          <p:cNvSpPr txBox="1"/>
          <p:nvPr/>
        </p:nvSpPr>
        <p:spPr>
          <a:xfrm>
            <a:off x="5067300" y="641374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63B816F-788E-F51A-F3B8-B8D6C1C0D36B}"/>
              </a:ext>
            </a:extLst>
          </p:cNvPr>
          <p:cNvSpPr txBox="1"/>
          <p:nvPr/>
        </p:nvSpPr>
        <p:spPr>
          <a:xfrm>
            <a:off x="6715344" y="641944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 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7ACF550-AB58-E059-EB9C-609730932938}"/>
              </a:ext>
            </a:extLst>
          </p:cNvPr>
          <p:cNvSpPr txBox="1"/>
          <p:nvPr/>
        </p:nvSpPr>
        <p:spPr>
          <a:xfrm>
            <a:off x="8369532" y="641374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2CC2E47-206D-087F-C15B-484D4E17FA0A}"/>
              </a:ext>
            </a:extLst>
          </p:cNvPr>
          <p:cNvSpPr txBox="1"/>
          <p:nvPr/>
        </p:nvSpPr>
        <p:spPr>
          <a:xfrm>
            <a:off x="10001478" y="6414025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0DD91F08-F046-AD49-1E52-7F992599AD89}"/>
              </a:ext>
            </a:extLst>
          </p:cNvPr>
          <p:cNvSpPr/>
          <p:nvPr/>
        </p:nvSpPr>
        <p:spPr>
          <a:xfrm>
            <a:off x="7126305" y="2418683"/>
            <a:ext cx="4356000" cy="2448000"/>
          </a:xfrm>
          <a:prstGeom prst="rect">
            <a:avLst/>
          </a:pr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D4523065-E5B1-17CB-DD61-0B3714C1F0D4}"/>
              </a:ext>
            </a:extLst>
          </p:cNvPr>
          <p:cNvSpPr/>
          <p:nvPr/>
        </p:nvSpPr>
        <p:spPr>
          <a:xfrm>
            <a:off x="7126306" y="2418684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9C1A4C9-AF3D-BD9F-33E1-1817EFF0D312}"/>
              </a:ext>
            </a:extLst>
          </p:cNvPr>
          <p:cNvSpPr txBox="1"/>
          <p:nvPr/>
        </p:nvSpPr>
        <p:spPr>
          <a:xfrm>
            <a:off x="7126306" y="2422346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C41EC1-A83A-2DD5-4293-DA9FC404765E}"/>
              </a:ext>
            </a:extLst>
          </p:cNvPr>
          <p:cNvSpPr txBox="1"/>
          <p:nvPr/>
        </p:nvSpPr>
        <p:spPr>
          <a:xfrm>
            <a:off x="266697" y="1479395"/>
            <a:ext cx="7177629" cy="24552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 결과 확인이 끝난 후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열립니다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1~3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동안 사용할 수 있는 버프를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가지 선택합니다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파티원과 중복으로 선택 할 수 없는 버프도 존재합니다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30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초의 제한 시간이 존재하며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제한 시간 내에 선택하지 않으면 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남은 버프 중 랜덤으로 선택됩니다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제한 시간이 끝나면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파티의 선택 결과를 보여줍니다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EA2947-D6F9-776D-1EBB-5BC916508384}"/>
              </a:ext>
            </a:extLst>
          </p:cNvPr>
          <p:cNvSpPr txBox="1"/>
          <p:nvPr/>
        </p:nvSpPr>
        <p:spPr>
          <a:xfrm>
            <a:off x="266695" y="4873474"/>
            <a:ext cx="11215610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플로우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출력 →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30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 제한 시간 발생 → 선택 진행 →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30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 제한 시간 종료 → 운명의 천칭 선택 결과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→ 운명의 천칭 선택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제거 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013BAD07-5DA0-3E52-D5D0-147BE8D58DDC}"/>
              </a:ext>
            </a:extLst>
          </p:cNvPr>
          <p:cNvCxnSpPr>
            <a:cxnSpLocks/>
          </p:cNvCxnSpPr>
          <p:nvPr/>
        </p:nvCxnSpPr>
        <p:spPr>
          <a:xfrm>
            <a:off x="264678" y="4592543"/>
            <a:ext cx="5930903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DEC48A9-9CF7-8108-BF98-559676934C48}"/>
              </a:ext>
            </a:extLst>
          </p:cNvPr>
          <p:cNvSpPr txBox="1"/>
          <p:nvPr/>
        </p:nvSpPr>
        <p:spPr>
          <a:xfrm>
            <a:off x="774146" y="3902220"/>
            <a:ext cx="3680930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결과 연출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(129page)</a:t>
            </a:r>
          </a:p>
        </p:txBody>
      </p:sp>
    </p:spTree>
    <p:extLst>
      <p:ext uri="{BB962C8B-B14F-4D97-AF65-F5344CB8AC3E}">
        <p14:creationId xmlns:p14="http://schemas.microsoft.com/office/powerpoint/2010/main" val="39506156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F4260F-DBF9-E728-E72E-E3481292F7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68907CBF-3775-5A2F-7A7D-AA01F7FB28CF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14321CA-CEE0-57D1-A9F0-BF4B703CFAAE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32B1DB0-DB3F-E704-615F-8E83C89F927C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8B5F254-3D03-261D-313D-46A65288C266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6CF6FD77-85AF-668E-0D19-BFE1DA8DE1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5D73B18-5751-5FAB-DF0D-451059E28828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4/7</a:t>
            </a: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DC12E31C-3A88-A1EA-FF3E-8973A7ADB209}"/>
              </a:ext>
            </a:extLst>
          </p:cNvPr>
          <p:cNvCxnSpPr/>
          <p:nvPr/>
        </p:nvCxnSpPr>
        <p:spPr>
          <a:xfrm>
            <a:off x="271462" y="6719936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다이아몬드 4">
            <a:extLst>
              <a:ext uri="{FF2B5EF4-FFF2-40B4-BE49-F238E27FC236}">
                <a16:creationId xmlns:a16="http://schemas.microsoft.com/office/drawing/2014/main" id="{C8659487-5C45-F026-A138-5FF3FF0621CE}"/>
              </a:ext>
            </a:extLst>
          </p:cNvPr>
          <p:cNvSpPr/>
          <p:nvPr/>
        </p:nvSpPr>
        <p:spPr>
          <a:xfrm>
            <a:off x="1711462" y="662993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6D44BC8C-7B3F-DC47-C1F6-550EA2DB5A75}"/>
              </a:ext>
            </a:extLst>
          </p:cNvPr>
          <p:cNvCxnSpPr/>
          <p:nvPr/>
        </p:nvCxnSpPr>
        <p:spPr>
          <a:xfrm>
            <a:off x="1909706" y="6719936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다이아몬드 6">
            <a:extLst>
              <a:ext uri="{FF2B5EF4-FFF2-40B4-BE49-F238E27FC236}">
                <a16:creationId xmlns:a16="http://schemas.microsoft.com/office/drawing/2014/main" id="{B2865FD7-B384-2652-AD90-74A455EDD9AC}"/>
              </a:ext>
            </a:extLst>
          </p:cNvPr>
          <p:cNvSpPr/>
          <p:nvPr/>
        </p:nvSpPr>
        <p:spPr>
          <a:xfrm>
            <a:off x="3349706" y="662993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7ACB9082-85B8-5C96-7C70-1B29CE3E0132}"/>
              </a:ext>
            </a:extLst>
          </p:cNvPr>
          <p:cNvCxnSpPr/>
          <p:nvPr/>
        </p:nvCxnSpPr>
        <p:spPr>
          <a:xfrm>
            <a:off x="3547950" y="6719936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09D5AF50-F621-0384-9FC0-CCD024B3FB4A}"/>
              </a:ext>
            </a:extLst>
          </p:cNvPr>
          <p:cNvSpPr/>
          <p:nvPr/>
        </p:nvSpPr>
        <p:spPr>
          <a:xfrm>
            <a:off x="4987950" y="662993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D95B933C-DEEB-6E4F-CCBE-36C51BF7C09E}"/>
              </a:ext>
            </a:extLst>
          </p:cNvPr>
          <p:cNvCxnSpPr/>
          <p:nvPr/>
        </p:nvCxnSpPr>
        <p:spPr>
          <a:xfrm>
            <a:off x="5186194" y="6719936"/>
            <a:ext cx="144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다이아몬드 19">
            <a:extLst>
              <a:ext uri="{FF2B5EF4-FFF2-40B4-BE49-F238E27FC236}">
                <a16:creationId xmlns:a16="http://schemas.microsoft.com/office/drawing/2014/main" id="{51E34504-85C1-6547-DEC7-C99450E65698}"/>
              </a:ext>
            </a:extLst>
          </p:cNvPr>
          <p:cNvSpPr/>
          <p:nvPr/>
        </p:nvSpPr>
        <p:spPr>
          <a:xfrm>
            <a:off x="6626194" y="6629936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349AA0B7-4E24-3EC2-6BB7-A910F3CFDCF2}"/>
              </a:ext>
            </a:extLst>
          </p:cNvPr>
          <p:cNvCxnSpPr/>
          <p:nvPr/>
        </p:nvCxnSpPr>
        <p:spPr>
          <a:xfrm>
            <a:off x="6824438" y="6725659"/>
            <a:ext cx="144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다이아몬드 21">
            <a:extLst>
              <a:ext uri="{FF2B5EF4-FFF2-40B4-BE49-F238E27FC236}">
                <a16:creationId xmlns:a16="http://schemas.microsoft.com/office/drawing/2014/main" id="{61302990-A860-2A10-CEAA-E2FC19DC6D42}"/>
              </a:ext>
            </a:extLst>
          </p:cNvPr>
          <p:cNvSpPr/>
          <p:nvPr/>
        </p:nvSpPr>
        <p:spPr>
          <a:xfrm>
            <a:off x="8264438" y="6635659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43A7A421-1B52-4E40-2652-60ADF77F3DE3}"/>
              </a:ext>
            </a:extLst>
          </p:cNvPr>
          <p:cNvCxnSpPr/>
          <p:nvPr/>
        </p:nvCxnSpPr>
        <p:spPr>
          <a:xfrm>
            <a:off x="8462682" y="6725659"/>
            <a:ext cx="144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다이아몬드 23">
            <a:extLst>
              <a:ext uri="{FF2B5EF4-FFF2-40B4-BE49-F238E27FC236}">
                <a16:creationId xmlns:a16="http://schemas.microsoft.com/office/drawing/2014/main" id="{60A68780-98C6-17A0-A74F-93437D9B4BA3}"/>
              </a:ext>
            </a:extLst>
          </p:cNvPr>
          <p:cNvSpPr/>
          <p:nvPr/>
        </p:nvSpPr>
        <p:spPr>
          <a:xfrm>
            <a:off x="9902682" y="6635659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D7633B38-BEB9-8552-B831-317EBFDA9E13}"/>
              </a:ext>
            </a:extLst>
          </p:cNvPr>
          <p:cNvCxnSpPr/>
          <p:nvPr/>
        </p:nvCxnSpPr>
        <p:spPr>
          <a:xfrm>
            <a:off x="10100926" y="6719936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9AA40EE4-E10A-F37B-A70B-651420734DB3}"/>
              </a:ext>
            </a:extLst>
          </p:cNvPr>
          <p:cNvSpPr/>
          <p:nvPr/>
        </p:nvSpPr>
        <p:spPr>
          <a:xfrm>
            <a:off x="11540926" y="662993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394927A-8D3A-731E-CF02-643915616FF0}"/>
              </a:ext>
            </a:extLst>
          </p:cNvPr>
          <p:cNvSpPr txBox="1"/>
          <p:nvPr/>
        </p:nvSpPr>
        <p:spPr>
          <a:xfrm>
            <a:off x="175163" y="641374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72F09E7-5D7F-B710-7057-0E006797342C}"/>
              </a:ext>
            </a:extLst>
          </p:cNvPr>
          <p:cNvSpPr txBox="1"/>
          <p:nvPr/>
        </p:nvSpPr>
        <p:spPr>
          <a:xfrm>
            <a:off x="1801462" y="641944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34655CB-5EDC-01F9-304F-5058482CAE1F}"/>
              </a:ext>
            </a:extLst>
          </p:cNvPr>
          <p:cNvSpPr txBox="1"/>
          <p:nvPr/>
        </p:nvSpPr>
        <p:spPr>
          <a:xfrm>
            <a:off x="3422528" y="641374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347A3DF-54E6-8AA4-5F2F-A0632384B069}"/>
              </a:ext>
            </a:extLst>
          </p:cNvPr>
          <p:cNvSpPr txBox="1"/>
          <p:nvPr/>
        </p:nvSpPr>
        <p:spPr>
          <a:xfrm>
            <a:off x="5067300" y="641374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75F8C7E-FE42-D6D4-29B2-A60CF0CC097D}"/>
              </a:ext>
            </a:extLst>
          </p:cNvPr>
          <p:cNvSpPr txBox="1"/>
          <p:nvPr/>
        </p:nvSpPr>
        <p:spPr>
          <a:xfrm>
            <a:off x="6715344" y="641944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 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D85AF3F-9291-CC28-8863-98FCCD52245E}"/>
              </a:ext>
            </a:extLst>
          </p:cNvPr>
          <p:cNvSpPr txBox="1"/>
          <p:nvPr/>
        </p:nvSpPr>
        <p:spPr>
          <a:xfrm>
            <a:off x="8369532" y="641374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 </a:t>
            </a:r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CF8497B-2406-E5BF-3B30-E3C6E35DAA56}"/>
              </a:ext>
            </a:extLst>
          </p:cNvPr>
          <p:cNvSpPr txBox="1"/>
          <p:nvPr/>
        </p:nvSpPr>
        <p:spPr>
          <a:xfrm>
            <a:off x="10001478" y="6414025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1C6BC66-FE39-8557-23B6-C56C63707FC8}"/>
              </a:ext>
            </a:extLst>
          </p:cNvPr>
          <p:cNvSpPr/>
          <p:nvPr/>
        </p:nvSpPr>
        <p:spPr>
          <a:xfrm>
            <a:off x="7126305" y="2418400"/>
            <a:ext cx="4356000" cy="244800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09AF0168-8F8F-3F2B-787C-EE5576AF1D86}"/>
              </a:ext>
            </a:extLst>
          </p:cNvPr>
          <p:cNvSpPr/>
          <p:nvPr/>
        </p:nvSpPr>
        <p:spPr>
          <a:xfrm>
            <a:off x="7126306" y="2418684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B2E3991-D4EC-D4A6-FD07-7B3C2C5BDBF5}"/>
              </a:ext>
            </a:extLst>
          </p:cNvPr>
          <p:cNvSpPr txBox="1"/>
          <p:nvPr/>
        </p:nvSpPr>
        <p:spPr>
          <a:xfrm>
            <a:off x="7126306" y="2422346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8965CD-EBFD-6157-F673-A51AFD550491}"/>
              </a:ext>
            </a:extLst>
          </p:cNvPr>
          <p:cNvSpPr txBox="1"/>
          <p:nvPr/>
        </p:nvSpPr>
        <p:spPr>
          <a:xfrm>
            <a:off x="266697" y="1465803"/>
            <a:ext cx="7177629" cy="31016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선택이 끝나고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30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 후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제외되지 않은 콘텐츠 중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개가 랜덤으로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선택되어 라운드가 시작됩니다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어떤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콘텐츠든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위치에 전투정비소가 생성됩니다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콘텐츠 입장 시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전용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추가 활성화 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진행 상황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(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기존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점수 상황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(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추가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현재 라운드 목표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(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추가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10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초의 대기시간 후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콘텐츠가 시작됩니다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5C8285B-1BE0-B65D-FE12-398245C68835}"/>
              </a:ext>
            </a:extLst>
          </p:cNvPr>
          <p:cNvSpPr txBox="1"/>
          <p:nvPr/>
        </p:nvSpPr>
        <p:spPr>
          <a:xfrm>
            <a:off x="266695" y="4873474"/>
            <a:ext cx="11215610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플로우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로딩 →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전용 로딩 화면 출력 →  라운드 콘텐츠 입장 → 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전용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추가 출력 →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10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 대기 시간 발생 → 전투정비소 이용 →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10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 대기 시간 종료 → 콘텐츠 시작 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6EDD03A3-3863-4B69-DAA0-EE97AAF58250}"/>
              </a:ext>
            </a:extLst>
          </p:cNvPr>
          <p:cNvCxnSpPr>
            <a:cxnSpLocks/>
          </p:cNvCxnSpPr>
          <p:nvPr/>
        </p:nvCxnSpPr>
        <p:spPr>
          <a:xfrm>
            <a:off x="264678" y="4765263"/>
            <a:ext cx="5930903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69413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19C7FC-728A-65E2-0168-B7B22BF078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EAFF5E4-EE7A-1641-9718-80F06CF6CF7A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F8F1972-A58D-05E3-A051-0FFF1553878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B924B4-5ABE-458B-F6F9-30A90283583B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A7E7D93-11D6-670D-BC37-1E70D14B3BF8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D8A2EF5D-23DD-B275-79B9-B8D1688991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989571C-F0F9-575B-68DF-7E5C05D00D2B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5/7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8CE5D16-E9EC-0B89-E6DD-85DCB4EE1548}"/>
              </a:ext>
            </a:extLst>
          </p:cNvPr>
          <p:cNvCxnSpPr/>
          <p:nvPr/>
        </p:nvCxnSpPr>
        <p:spPr>
          <a:xfrm>
            <a:off x="271462" y="6719936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다이아몬드 5">
            <a:extLst>
              <a:ext uri="{FF2B5EF4-FFF2-40B4-BE49-F238E27FC236}">
                <a16:creationId xmlns:a16="http://schemas.microsoft.com/office/drawing/2014/main" id="{0CB622EB-2F22-F041-B585-240B0F693231}"/>
              </a:ext>
            </a:extLst>
          </p:cNvPr>
          <p:cNvSpPr/>
          <p:nvPr/>
        </p:nvSpPr>
        <p:spPr>
          <a:xfrm>
            <a:off x="1711462" y="662993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1CE3D8A0-FD7F-4657-52BD-8A0963D91C8C}"/>
              </a:ext>
            </a:extLst>
          </p:cNvPr>
          <p:cNvCxnSpPr/>
          <p:nvPr/>
        </p:nvCxnSpPr>
        <p:spPr>
          <a:xfrm>
            <a:off x="1909706" y="6719936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6BC638A9-7612-B466-6FB1-C958CCDE0793}"/>
              </a:ext>
            </a:extLst>
          </p:cNvPr>
          <p:cNvSpPr/>
          <p:nvPr/>
        </p:nvSpPr>
        <p:spPr>
          <a:xfrm>
            <a:off x="3349706" y="662993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135BE3FE-C694-0E39-0624-05927E742D23}"/>
              </a:ext>
            </a:extLst>
          </p:cNvPr>
          <p:cNvCxnSpPr/>
          <p:nvPr/>
        </p:nvCxnSpPr>
        <p:spPr>
          <a:xfrm>
            <a:off x="3547950" y="6719936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다이아몬드 17">
            <a:extLst>
              <a:ext uri="{FF2B5EF4-FFF2-40B4-BE49-F238E27FC236}">
                <a16:creationId xmlns:a16="http://schemas.microsoft.com/office/drawing/2014/main" id="{4B0D5024-5823-E81D-49E8-5DEE54BE3022}"/>
              </a:ext>
            </a:extLst>
          </p:cNvPr>
          <p:cNvSpPr/>
          <p:nvPr/>
        </p:nvSpPr>
        <p:spPr>
          <a:xfrm>
            <a:off x="4987950" y="662993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1B7A3393-42FB-CE75-B08F-21952250EE85}"/>
              </a:ext>
            </a:extLst>
          </p:cNvPr>
          <p:cNvCxnSpPr/>
          <p:nvPr/>
        </p:nvCxnSpPr>
        <p:spPr>
          <a:xfrm>
            <a:off x="10100926" y="6719936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C39E1F02-4FC8-8B48-2A32-200E6A41907D}"/>
              </a:ext>
            </a:extLst>
          </p:cNvPr>
          <p:cNvSpPr/>
          <p:nvPr/>
        </p:nvSpPr>
        <p:spPr>
          <a:xfrm>
            <a:off x="11540926" y="662993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B7F0691-8ACA-4C07-BC8F-AA7EB15105A5}"/>
              </a:ext>
            </a:extLst>
          </p:cNvPr>
          <p:cNvSpPr txBox="1"/>
          <p:nvPr/>
        </p:nvSpPr>
        <p:spPr>
          <a:xfrm>
            <a:off x="175163" y="641374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66A4B16-5CE1-10C7-9307-54AC6FF53559}"/>
              </a:ext>
            </a:extLst>
          </p:cNvPr>
          <p:cNvSpPr txBox="1"/>
          <p:nvPr/>
        </p:nvSpPr>
        <p:spPr>
          <a:xfrm>
            <a:off x="1801462" y="641944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AB955EC-D735-8623-CE50-AAECFFB831EC}"/>
              </a:ext>
            </a:extLst>
          </p:cNvPr>
          <p:cNvSpPr txBox="1"/>
          <p:nvPr/>
        </p:nvSpPr>
        <p:spPr>
          <a:xfrm>
            <a:off x="3422528" y="641374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FFFB285-A284-08DA-9362-4271A4ECDEE0}"/>
              </a:ext>
            </a:extLst>
          </p:cNvPr>
          <p:cNvSpPr txBox="1"/>
          <p:nvPr/>
        </p:nvSpPr>
        <p:spPr>
          <a:xfrm>
            <a:off x="10001478" y="6414025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99700D95-52C5-92DE-4B47-3EE94A8E0161}"/>
              </a:ext>
            </a:extLst>
          </p:cNvPr>
          <p:cNvSpPr/>
          <p:nvPr/>
        </p:nvSpPr>
        <p:spPr>
          <a:xfrm>
            <a:off x="7126304" y="2418400"/>
            <a:ext cx="4356000" cy="244800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79E37B8F-4C34-3BC8-C0C8-19F67570AB04}"/>
              </a:ext>
            </a:extLst>
          </p:cNvPr>
          <p:cNvSpPr/>
          <p:nvPr/>
        </p:nvSpPr>
        <p:spPr>
          <a:xfrm>
            <a:off x="7126305" y="2418401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3F6DD6D-1EC7-6C0F-EAF1-B70F0A2E32DA}"/>
              </a:ext>
            </a:extLst>
          </p:cNvPr>
          <p:cNvSpPr txBox="1"/>
          <p:nvPr/>
        </p:nvSpPr>
        <p:spPr>
          <a:xfrm>
            <a:off x="7126305" y="2422063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7410A6EA-1FD5-416B-36E3-6BC98AF75547}"/>
              </a:ext>
            </a:extLst>
          </p:cNvPr>
          <p:cNvCxnSpPr/>
          <p:nvPr/>
        </p:nvCxnSpPr>
        <p:spPr>
          <a:xfrm>
            <a:off x="5186194" y="6719936"/>
            <a:ext cx="144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다이아몬드 48">
            <a:extLst>
              <a:ext uri="{FF2B5EF4-FFF2-40B4-BE49-F238E27FC236}">
                <a16:creationId xmlns:a16="http://schemas.microsoft.com/office/drawing/2014/main" id="{B594E9AF-1F60-9587-807D-28B740333404}"/>
              </a:ext>
            </a:extLst>
          </p:cNvPr>
          <p:cNvSpPr/>
          <p:nvPr/>
        </p:nvSpPr>
        <p:spPr>
          <a:xfrm>
            <a:off x="6626194" y="6629936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A9C431EE-57DC-1F75-CD92-5B950496145E}"/>
              </a:ext>
            </a:extLst>
          </p:cNvPr>
          <p:cNvCxnSpPr/>
          <p:nvPr/>
        </p:nvCxnSpPr>
        <p:spPr>
          <a:xfrm>
            <a:off x="6824438" y="6725659"/>
            <a:ext cx="144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다이아몬드 50">
            <a:extLst>
              <a:ext uri="{FF2B5EF4-FFF2-40B4-BE49-F238E27FC236}">
                <a16:creationId xmlns:a16="http://schemas.microsoft.com/office/drawing/2014/main" id="{E49FFE6B-5C00-EA9C-8F8D-AD68418F9C9C}"/>
              </a:ext>
            </a:extLst>
          </p:cNvPr>
          <p:cNvSpPr/>
          <p:nvPr/>
        </p:nvSpPr>
        <p:spPr>
          <a:xfrm>
            <a:off x="8264438" y="6635659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6732E529-F24A-2913-C678-4977DAB15E76}"/>
              </a:ext>
            </a:extLst>
          </p:cNvPr>
          <p:cNvCxnSpPr/>
          <p:nvPr/>
        </p:nvCxnSpPr>
        <p:spPr>
          <a:xfrm>
            <a:off x="8462682" y="6725659"/>
            <a:ext cx="144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다이아몬드 52">
            <a:extLst>
              <a:ext uri="{FF2B5EF4-FFF2-40B4-BE49-F238E27FC236}">
                <a16:creationId xmlns:a16="http://schemas.microsoft.com/office/drawing/2014/main" id="{9125B5F9-A6C4-5A7A-FDAA-AA09718E78D0}"/>
              </a:ext>
            </a:extLst>
          </p:cNvPr>
          <p:cNvSpPr/>
          <p:nvPr/>
        </p:nvSpPr>
        <p:spPr>
          <a:xfrm>
            <a:off x="9902682" y="6635659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700EB68F-BA30-ADF1-FFB4-91AA8D72FFFB}"/>
              </a:ext>
            </a:extLst>
          </p:cNvPr>
          <p:cNvSpPr txBox="1"/>
          <p:nvPr/>
        </p:nvSpPr>
        <p:spPr>
          <a:xfrm>
            <a:off x="5067300" y="641374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D657D78-D252-1A30-3765-3694758ED581}"/>
              </a:ext>
            </a:extLst>
          </p:cNvPr>
          <p:cNvSpPr txBox="1"/>
          <p:nvPr/>
        </p:nvSpPr>
        <p:spPr>
          <a:xfrm>
            <a:off x="6715344" y="641944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 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C626002-B43D-BE0D-CEF1-50D868A3B828}"/>
              </a:ext>
            </a:extLst>
          </p:cNvPr>
          <p:cNvSpPr txBox="1"/>
          <p:nvPr/>
        </p:nvSpPr>
        <p:spPr>
          <a:xfrm>
            <a:off x="8369532" y="641374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 </a:t>
            </a:r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0A18BA-4659-6F6D-F763-EAD65E8333D1}"/>
              </a:ext>
            </a:extLst>
          </p:cNvPr>
          <p:cNvSpPr txBox="1"/>
          <p:nvPr/>
        </p:nvSpPr>
        <p:spPr>
          <a:xfrm>
            <a:off x="266696" y="1468742"/>
            <a:ext cx="6738620" cy="31016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전멸 파티가 발생하거나 해당 라운드 콘텐츠의 목표를 달성한 파티가 발생하면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파티의 콘텐츠가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연출이 존재하는 콘텐츠인 경우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연출이 진행됩니다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전멸 했거나 콘텐츠가 강제로 종료된 파티는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연출이 진행되지 않고 대기합니다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(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이때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 안내합니다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.)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연출은 해당 파티에서만 진행됩니다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(1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연출을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파티가 볼 수 없습니다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6A73AB3-0DC2-1C86-6D53-4A7176AF1B3F}"/>
              </a:ext>
            </a:extLst>
          </p:cNvPr>
          <p:cNvSpPr txBox="1"/>
          <p:nvPr/>
        </p:nvSpPr>
        <p:spPr>
          <a:xfrm>
            <a:off x="266694" y="4873474"/>
            <a:ext cx="11215610" cy="8394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플로우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전멸 파티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or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목표 달성 파티 발생 → 해당 라운드 콘텐츠 종료 →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진행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(MVP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연출이 존재하는 콘텐츠인 경우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→ 라운드 종료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521F2D6-6FBE-9FE9-709F-87346A4E3C09}"/>
              </a:ext>
            </a:extLst>
          </p:cNvPr>
          <p:cNvSpPr txBox="1"/>
          <p:nvPr/>
        </p:nvSpPr>
        <p:spPr>
          <a:xfrm>
            <a:off x="1139548" y="3629359"/>
            <a:ext cx="3680930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‘MVP 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진행 대기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 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(129page)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D4C00ECD-6B0C-3A4F-F747-518E6B917C90}"/>
              </a:ext>
            </a:extLst>
          </p:cNvPr>
          <p:cNvCxnSpPr>
            <a:cxnSpLocks/>
          </p:cNvCxnSpPr>
          <p:nvPr/>
        </p:nvCxnSpPr>
        <p:spPr>
          <a:xfrm>
            <a:off x="264678" y="4765263"/>
            <a:ext cx="5930903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54977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75FCE0-F277-430E-4348-728017EACC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954E0202-2EDB-9A6E-53F0-EAEE9E1AB6F1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ED12D53-E5DD-AA7A-5172-9229EB0D1BDD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54AA0A7-9122-89EF-CB13-8A93D7C3A208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DCEE0CB-0854-8731-B861-83EC3CE3CDBD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EEECC886-6524-4C4A-B571-DFF169EEC8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16E5D4E-1011-E0B2-68D5-02484CA57D07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6/7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711211FD-9C2F-E9BB-A4A6-38CC247263BD}"/>
              </a:ext>
            </a:extLst>
          </p:cNvPr>
          <p:cNvCxnSpPr/>
          <p:nvPr/>
        </p:nvCxnSpPr>
        <p:spPr>
          <a:xfrm>
            <a:off x="271462" y="6719936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다이아몬드 6">
            <a:extLst>
              <a:ext uri="{FF2B5EF4-FFF2-40B4-BE49-F238E27FC236}">
                <a16:creationId xmlns:a16="http://schemas.microsoft.com/office/drawing/2014/main" id="{FAFE285F-DBEF-3007-B26D-0C665C7C4CEC}"/>
              </a:ext>
            </a:extLst>
          </p:cNvPr>
          <p:cNvSpPr/>
          <p:nvPr/>
        </p:nvSpPr>
        <p:spPr>
          <a:xfrm>
            <a:off x="1711462" y="662993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BBE0579D-856A-1168-2B0F-4D720DFA3FFF}"/>
              </a:ext>
            </a:extLst>
          </p:cNvPr>
          <p:cNvCxnSpPr/>
          <p:nvPr/>
        </p:nvCxnSpPr>
        <p:spPr>
          <a:xfrm>
            <a:off x="1909706" y="6719936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949574D2-1A65-11F6-6F46-0C0642CD1433}"/>
              </a:ext>
            </a:extLst>
          </p:cNvPr>
          <p:cNvSpPr/>
          <p:nvPr/>
        </p:nvSpPr>
        <p:spPr>
          <a:xfrm>
            <a:off x="3349706" y="662993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BA4A3F89-C1A0-1642-F5D1-4A50E76A392F}"/>
              </a:ext>
            </a:extLst>
          </p:cNvPr>
          <p:cNvCxnSpPr/>
          <p:nvPr/>
        </p:nvCxnSpPr>
        <p:spPr>
          <a:xfrm>
            <a:off x="3547950" y="6719936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9257333F-427B-E638-C987-FE637A5BD854}"/>
              </a:ext>
            </a:extLst>
          </p:cNvPr>
          <p:cNvSpPr/>
          <p:nvPr/>
        </p:nvSpPr>
        <p:spPr>
          <a:xfrm>
            <a:off x="4987950" y="662993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344E2C73-EF6A-B39F-0C63-84D8B41540D6}"/>
              </a:ext>
            </a:extLst>
          </p:cNvPr>
          <p:cNvCxnSpPr/>
          <p:nvPr/>
        </p:nvCxnSpPr>
        <p:spPr>
          <a:xfrm>
            <a:off x="10100926" y="6719936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다이아몬드 26">
            <a:extLst>
              <a:ext uri="{FF2B5EF4-FFF2-40B4-BE49-F238E27FC236}">
                <a16:creationId xmlns:a16="http://schemas.microsoft.com/office/drawing/2014/main" id="{7FCBFB94-03AF-0BAC-A660-494772CB232B}"/>
              </a:ext>
            </a:extLst>
          </p:cNvPr>
          <p:cNvSpPr/>
          <p:nvPr/>
        </p:nvSpPr>
        <p:spPr>
          <a:xfrm>
            <a:off x="11540926" y="662993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7C7FB4B-B60F-9E4E-9A8C-61036875E572}"/>
              </a:ext>
            </a:extLst>
          </p:cNvPr>
          <p:cNvSpPr txBox="1"/>
          <p:nvPr/>
        </p:nvSpPr>
        <p:spPr>
          <a:xfrm>
            <a:off x="175163" y="641374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781C226-634C-DD50-F9C0-1C50F122AFCB}"/>
              </a:ext>
            </a:extLst>
          </p:cNvPr>
          <p:cNvSpPr txBox="1"/>
          <p:nvPr/>
        </p:nvSpPr>
        <p:spPr>
          <a:xfrm>
            <a:off x="1801462" y="641944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76B6ACD-1F46-985B-E3D9-6DF023586C85}"/>
              </a:ext>
            </a:extLst>
          </p:cNvPr>
          <p:cNvSpPr txBox="1"/>
          <p:nvPr/>
        </p:nvSpPr>
        <p:spPr>
          <a:xfrm>
            <a:off x="3422528" y="641374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8E4F904-22F0-6FBC-54DA-27CCFBE8BC38}"/>
              </a:ext>
            </a:extLst>
          </p:cNvPr>
          <p:cNvSpPr txBox="1"/>
          <p:nvPr/>
        </p:nvSpPr>
        <p:spPr>
          <a:xfrm>
            <a:off x="10001478" y="6414025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304A3115-699B-1EC5-626E-F7C6C48B3EC2}"/>
              </a:ext>
            </a:extLst>
          </p:cNvPr>
          <p:cNvSpPr/>
          <p:nvPr/>
        </p:nvSpPr>
        <p:spPr>
          <a:xfrm>
            <a:off x="7126303" y="2418117"/>
            <a:ext cx="4356000" cy="244800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850F6467-AA37-706D-D760-A7A694709FFA}"/>
              </a:ext>
            </a:extLst>
          </p:cNvPr>
          <p:cNvSpPr/>
          <p:nvPr/>
        </p:nvSpPr>
        <p:spPr>
          <a:xfrm>
            <a:off x="7126304" y="2418118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60FDD3C-016B-8E4F-75F7-2221531286A1}"/>
              </a:ext>
            </a:extLst>
          </p:cNvPr>
          <p:cNvSpPr txBox="1"/>
          <p:nvPr/>
        </p:nvSpPr>
        <p:spPr>
          <a:xfrm>
            <a:off x="7126304" y="2421780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결과 애니메이션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8D1F601B-867B-D9BE-20B7-B1EDCB7E3D8F}"/>
              </a:ext>
            </a:extLst>
          </p:cNvPr>
          <p:cNvCxnSpPr/>
          <p:nvPr/>
        </p:nvCxnSpPr>
        <p:spPr>
          <a:xfrm>
            <a:off x="5186194" y="6719936"/>
            <a:ext cx="144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다이아몬드 46">
            <a:extLst>
              <a:ext uri="{FF2B5EF4-FFF2-40B4-BE49-F238E27FC236}">
                <a16:creationId xmlns:a16="http://schemas.microsoft.com/office/drawing/2014/main" id="{061FAFA9-D0A4-837F-B081-2772F1334CC3}"/>
              </a:ext>
            </a:extLst>
          </p:cNvPr>
          <p:cNvSpPr/>
          <p:nvPr/>
        </p:nvSpPr>
        <p:spPr>
          <a:xfrm>
            <a:off x="6626194" y="6629936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CA4048B8-378D-65A0-F195-B10769D6B11C}"/>
              </a:ext>
            </a:extLst>
          </p:cNvPr>
          <p:cNvCxnSpPr/>
          <p:nvPr/>
        </p:nvCxnSpPr>
        <p:spPr>
          <a:xfrm>
            <a:off x="6824438" y="6725659"/>
            <a:ext cx="144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다이아몬드 48">
            <a:extLst>
              <a:ext uri="{FF2B5EF4-FFF2-40B4-BE49-F238E27FC236}">
                <a16:creationId xmlns:a16="http://schemas.microsoft.com/office/drawing/2014/main" id="{097C719E-CF5E-4C75-15C4-50900E016D09}"/>
              </a:ext>
            </a:extLst>
          </p:cNvPr>
          <p:cNvSpPr/>
          <p:nvPr/>
        </p:nvSpPr>
        <p:spPr>
          <a:xfrm>
            <a:off x="8264438" y="6635659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C62B3300-F982-272A-B532-13589A50BECD}"/>
              </a:ext>
            </a:extLst>
          </p:cNvPr>
          <p:cNvCxnSpPr/>
          <p:nvPr/>
        </p:nvCxnSpPr>
        <p:spPr>
          <a:xfrm>
            <a:off x="8462682" y="6725659"/>
            <a:ext cx="144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다이아몬드 50">
            <a:extLst>
              <a:ext uri="{FF2B5EF4-FFF2-40B4-BE49-F238E27FC236}">
                <a16:creationId xmlns:a16="http://schemas.microsoft.com/office/drawing/2014/main" id="{EF9C88D6-8C47-7B29-BB35-A5EA85878A32}"/>
              </a:ext>
            </a:extLst>
          </p:cNvPr>
          <p:cNvSpPr/>
          <p:nvPr/>
        </p:nvSpPr>
        <p:spPr>
          <a:xfrm>
            <a:off x="9902682" y="6635659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4CC6A79-8E95-BD34-7D49-C5E767AD5392}"/>
              </a:ext>
            </a:extLst>
          </p:cNvPr>
          <p:cNvSpPr txBox="1"/>
          <p:nvPr/>
        </p:nvSpPr>
        <p:spPr>
          <a:xfrm>
            <a:off x="5067300" y="641374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275A3FC-B6BB-1697-5930-A575B1C0DA0C}"/>
              </a:ext>
            </a:extLst>
          </p:cNvPr>
          <p:cNvSpPr txBox="1"/>
          <p:nvPr/>
        </p:nvSpPr>
        <p:spPr>
          <a:xfrm>
            <a:off x="6715344" y="641944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 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53F4C3D-2E91-DAC3-6ADE-9D70081B527D}"/>
              </a:ext>
            </a:extLst>
          </p:cNvPr>
          <p:cNvSpPr txBox="1"/>
          <p:nvPr/>
        </p:nvSpPr>
        <p:spPr>
          <a:xfrm>
            <a:off x="8369532" y="641374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 </a:t>
            </a:r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FEA5EC-9D9B-7A27-B3FB-853CDD07229A}"/>
              </a:ext>
            </a:extLst>
          </p:cNvPr>
          <p:cNvSpPr txBox="1"/>
          <p:nvPr/>
        </p:nvSpPr>
        <p:spPr>
          <a:xfrm>
            <a:off x="266696" y="1473128"/>
            <a:ext cx="7177630" cy="277845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결과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시 다음 조건에 따라 라운드 결과가 결정됩니다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승리 파티는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점을 획득합니다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결과 애니메이션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출력합니다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점수 획득 파티 발생 시 다음과 같이 작용합니다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7248F81C-28F6-F21C-1DAD-591ED76240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2389873"/>
              </p:ext>
            </p:extLst>
          </p:nvPr>
        </p:nvGraphicFramePr>
        <p:xfrm>
          <a:off x="616680" y="2679928"/>
          <a:ext cx="5386957" cy="822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59341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3483906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  <a:gridCol w="1043710">
                  <a:extLst>
                    <a:ext uri="{9D8B030D-6E8A-4147-A177-3AD203B41FA5}">
                      <a16:colId xmlns:a16="http://schemas.microsoft.com/office/drawing/2014/main" val="3797761501"/>
                    </a:ext>
                  </a:extLst>
                </a:gridCol>
              </a:tblGrid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목표를 먼저 달성한 경우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점 획득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212947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다른 파티가 콘텐츠 목표를 먼저 달성한 경우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903786"/>
                  </a:ext>
                </a:extLst>
              </a:tr>
              <a:tr h="21294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모든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파티원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전멸 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305173"/>
                  </a:ext>
                </a:extLst>
              </a:tr>
            </a:tbl>
          </a:graphicData>
        </a:graphic>
      </p:graphicFrame>
      <p:graphicFrame>
        <p:nvGraphicFramePr>
          <p:cNvPr id="33" name="표 32">
            <a:extLst>
              <a:ext uri="{FF2B5EF4-FFF2-40B4-BE49-F238E27FC236}">
                <a16:creationId xmlns:a16="http://schemas.microsoft.com/office/drawing/2014/main" id="{A9A958B4-C1A0-7843-08AE-765604E7D1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0937503"/>
              </p:ext>
            </p:extLst>
          </p:nvPr>
        </p:nvGraphicFramePr>
        <p:xfrm>
          <a:off x="616680" y="4287592"/>
          <a:ext cx="6032580" cy="1097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9163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1688691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  <a:gridCol w="3614726">
                  <a:extLst>
                    <a:ext uri="{9D8B030D-6E8A-4147-A177-3AD203B41FA5}">
                      <a16:colId xmlns:a16="http://schemas.microsoft.com/office/drawing/2014/main" val="3253417002"/>
                    </a:ext>
                  </a:extLst>
                </a:gridCol>
              </a:tblGrid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1R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조건 없음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라운드 시작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212947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2R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점 파티가 </a:t>
                      </a:r>
                      <a:r>
                        <a:rPr lang="ko-KR" altLang="en-US" sz="1200" dirty="0">
                          <a:solidFill>
                            <a:srgbClr val="FF0000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없는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경우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라운드 시작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903786"/>
                  </a:ext>
                </a:extLst>
              </a:tr>
              <a:tr h="21294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점 파티가 </a:t>
                      </a:r>
                      <a:r>
                        <a:rPr lang="ko-KR" altLang="en-US" sz="1200" dirty="0">
                          <a:solidFill>
                            <a:srgbClr val="00B050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있는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경우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점을 달성한 파티가 최종 승리하며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종료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305173"/>
                  </a:ext>
                </a:extLst>
              </a:tr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3R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조건 없음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점을 달성한 파티가 최종 승리하며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종료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54188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55021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46450C-699E-B432-8C0F-EF70FE7EA9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8BEA10FE-4379-8F98-3A0F-40207266EDE1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BDB72B8-92FF-4319-F132-30925C549923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E6E45D5-009A-5A2A-9936-BAE8C0D2DA63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D426AF6-CE1E-9488-D506-9A05C29A867B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391C55C6-7759-909C-AAEB-721164EB47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8C848CC-5DD5-05FA-1751-62624B9D75C9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6/7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691B2C30-76D2-CEFC-4A55-1A4F6D4BEB65}"/>
              </a:ext>
            </a:extLst>
          </p:cNvPr>
          <p:cNvCxnSpPr/>
          <p:nvPr/>
        </p:nvCxnSpPr>
        <p:spPr>
          <a:xfrm>
            <a:off x="271462" y="6719936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다이아몬드 6">
            <a:extLst>
              <a:ext uri="{FF2B5EF4-FFF2-40B4-BE49-F238E27FC236}">
                <a16:creationId xmlns:a16="http://schemas.microsoft.com/office/drawing/2014/main" id="{42110CC7-CF94-57C9-9A20-D8444214029C}"/>
              </a:ext>
            </a:extLst>
          </p:cNvPr>
          <p:cNvSpPr/>
          <p:nvPr/>
        </p:nvSpPr>
        <p:spPr>
          <a:xfrm>
            <a:off x="1711462" y="662993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3ABF53C2-029A-FACE-F336-A14122D241F8}"/>
              </a:ext>
            </a:extLst>
          </p:cNvPr>
          <p:cNvCxnSpPr/>
          <p:nvPr/>
        </p:nvCxnSpPr>
        <p:spPr>
          <a:xfrm>
            <a:off x="1909706" y="6719936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627D2A7B-D336-A554-C717-7A2FB4EB016B}"/>
              </a:ext>
            </a:extLst>
          </p:cNvPr>
          <p:cNvSpPr/>
          <p:nvPr/>
        </p:nvSpPr>
        <p:spPr>
          <a:xfrm>
            <a:off x="3349706" y="662993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FD07266-9EFE-E0AD-6002-90ACD5DBFB83}"/>
              </a:ext>
            </a:extLst>
          </p:cNvPr>
          <p:cNvCxnSpPr/>
          <p:nvPr/>
        </p:nvCxnSpPr>
        <p:spPr>
          <a:xfrm>
            <a:off x="3547950" y="6719936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959CBB3E-11CE-B9F4-CFC3-B4E91508A1DB}"/>
              </a:ext>
            </a:extLst>
          </p:cNvPr>
          <p:cNvSpPr/>
          <p:nvPr/>
        </p:nvSpPr>
        <p:spPr>
          <a:xfrm>
            <a:off x="4987950" y="662993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05D543FE-DC6F-ED75-231E-26FDC36DDB3F}"/>
              </a:ext>
            </a:extLst>
          </p:cNvPr>
          <p:cNvCxnSpPr/>
          <p:nvPr/>
        </p:nvCxnSpPr>
        <p:spPr>
          <a:xfrm>
            <a:off x="10100926" y="6719936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다이아몬드 26">
            <a:extLst>
              <a:ext uri="{FF2B5EF4-FFF2-40B4-BE49-F238E27FC236}">
                <a16:creationId xmlns:a16="http://schemas.microsoft.com/office/drawing/2014/main" id="{D4B4C4FF-588A-99A1-66D9-8C5FD0DE5D99}"/>
              </a:ext>
            </a:extLst>
          </p:cNvPr>
          <p:cNvSpPr/>
          <p:nvPr/>
        </p:nvSpPr>
        <p:spPr>
          <a:xfrm>
            <a:off x="11540926" y="662993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FD4297C-4453-A1A0-5167-0700AB5E2960}"/>
              </a:ext>
            </a:extLst>
          </p:cNvPr>
          <p:cNvSpPr txBox="1"/>
          <p:nvPr/>
        </p:nvSpPr>
        <p:spPr>
          <a:xfrm>
            <a:off x="175163" y="641374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386F147-207E-F7A0-0B9F-FE9813C20141}"/>
              </a:ext>
            </a:extLst>
          </p:cNvPr>
          <p:cNvSpPr txBox="1"/>
          <p:nvPr/>
        </p:nvSpPr>
        <p:spPr>
          <a:xfrm>
            <a:off x="1801462" y="641944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0679E58-4711-7AB6-64FF-CAE1E689A137}"/>
              </a:ext>
            </a:extLst>
          </p:cNvPr>
          <p:cNvSpPr txBox="1"/>
          <p:nvPr/>
        </p:nvSpPr>
        <p:spPr>
          <a:xfrm>
            <a:off x="3422528" y="641374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0638B2C-BAD4-3390-F1EC-1D2611119572}"/>
              </a:ext>
            </a:extLst>
          </p:cNvPr>
          <p:cNvSpPr txBox="1"/>
          <p:nvPr/>
        </p:nvSpPr>
        <p:spPr>
          <a:xfrm>
            <a:off x="10001478" y="6414025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AEA2EDD2-1297-9F40-E5A2-FFC5EA086FF0}"/>
              </a:ext>
            </a:extLst>
          </p:cNvPr>
          <p:cNvCxnSpPr/>
          <p:nvPr/>
        </p:nvCxnSpPr>
        <p:spPr>
          <a:xfrm>
            <a:off x="5186194" y="6719936"/>
            <a:ext cx="144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다이아몬드 46">
            <a:extLst>
              <a:ext uri="{FF2B5EF4-FFF2-40B4-BE49-F238E27FC236}">
                <a16:creationId xmlns:a16="http://schemas.microsoft.com/office/drawing/2014/main" id="{CC78FE52-82E7-7E63-045E-48C1101B7C18}"/>
              </a:ext>
            </a:extLst>
          </p:cNvPr>
          <p:cNvSpPr/>
          <p:nvPr/>
        </p:nvSpPr>
        <p:spPr>
          <a:xfrm>
            <a:off x="6626194" y="6629936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2AF52D3B-3DA9-F13A-F915-C9A45B1C5EA6}"/>
              </a:ext>
            </a:extLst>
          </p:cNvPr>
          <p:cNvCxnSpPr/>
          <p:nvPr/>
        </p:nvCxnSpPr>
        <p:spPr>
          <a:xfrm>
            <a:off x="6824438" y="6725659"/>
            <a:ext cx="144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다이아몬드 48">
            <a:extLst>
              <a:ext uri="{FF2B5EF4-FFF2-40B4-BE49-F238E27FC236}">
                <a16:creationId xmlns:a16="http://schemas.microsoft.com/office/drawing/2014/main" id="{70641E92-F4CB-94FE-D69D-031266E182B4}"/>
              </a:ext>
            </a:extLst>
          </p:cNvPr>
          <p:cNvSpPr/>
          <p:nvPr/>
        </p:nvSpPr>
        <p:spPr>
          <a:xfrm>
            <a:off x="8264438" y="6635659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E053B896-2C75-7374-18E4-6A609B75C3DA}"/>
              </a:ext>
            </a:extLst>
          </p:cNvPr>
          <p:cNvCxnSpPr/>
          <p:nvPr/>
        </p:nvCxnSpPr>
        <p:spPr>
          <a:xfrm>
            <a:off x="8462682" y="6725659"/>
            <a:ext cx="144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다이아몬드 50">
            <a:extLst>
              <a:ext uri="{FF2B5EF4-FFF2-40B4-BE49-F238E27FC236}">
                <a16:creationId xmlns:a16="http://schemas.microsoft.com/office/drawing/2014/main" id="{6A3D1E75-BA91-4DD5-49AE-CE019EC02B67}"/>
              </a:ext>
            </a:extLst>
          </p:cNvPr>
          <p:cNvSpPr/>
          <p:nvPr/>
        </p:nvSpPr>
        <p:spPr>
          <a:xfrm>
            <a:off x="9902682" y="6635659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D6D5401-4FE4-0C10-16E8-3D4A89E17881}"/>
              </a:ext>
            </a:extLst>
          </p:cNvPr>
          <p:cNvSpPr txBox="1"/>
          <p:nvPr/>
        </p:nvSpPr>
        <p:spPr>
          <a:xfrm>
            <a:off x="5067300" y="641374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0AA815F-9218-094A-DB9B-3E2B90D2BFAA}"/>
              </a:ext>
            </a:extLst>
          </p:cNvPr>
          <p:cNvSpPr txBox="1"/>
          <p:nvPr/>
        </p:nvSpPr>
        <p:spPr>
          <a:xfrm>
            <a:off x="6715344" y="641944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 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754BA8D-2B0E-8891-A8D0-86612F2EC82F}"/>
              </a:ext>
            </a:extLst>
          </p:cNvPr>
          <p:cNvSpPr txBox="1"/>
          <p:nvPr/>
        </p:nvSpPr>
        <p:spPr>
          <a:xfrm>
            <a:off x="8369532" y="641374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 </a:t>
            </a:r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4918641-550E-217D-2C47-8F78AFF5FB57}"/>
              </a:ext>
            </a:extLst>
          </p:cNvPr>
          <p:cNvSpPr txBox="1"/>
          <p:nvPr/>
        </p:nvSpPr>
        <p:spPr>
          <a:xfrm>
            <a:off x="266696" y="1470734"/>
            <a:ext cx="11569705" cy="8394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결과 플로우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→ 라운드 결과 애니메이션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회 출력 → 승리 파티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점 획득 →  조건에 따라 다음 라운드 시작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or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284155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A37421-D028-7631-476E-E227D93600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26617296-C4DE-A7C4-9FB2-40DB6AB654BB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57DBC9D-D962-B6DD-2C4A-07B5D1660EB0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3A80F8-6D1B-7E51-9E0A-140076B76789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6B60215-40AE-0D45-09CA-6C8360D1C358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3CA76DEC-17C9-0561-5F64-0ECB0E18C5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08D30FC-7614-EA89-1D8E-77D94F534841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7/7</a:t>
            </a: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2C16DF0E-4A5A-E692-00A4-4ED98F6125F3}"/>
              </a:ext>
            </a:extLst>
          </p:cNvPr>
          <p:cNvCxnSpPr/>
          <p:nvPr/>
        </p:nvCxnSpPr>
        <p:spPr>
          <a:xfrm>
            <a:off x="271462" y="6719936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다이아몬드 4">
            <a:extLst>
              <a:ext uri="{FF2B5EF4-FFF2-40B4-BE49-F238E27FC236}">
                <a16:creationId xmlns:a16="http://schemas.microsoft.com/office/drawing/2014/main" id="{6B57EEB1-9502-38D8-ADC3-CEF8BA633E58}"/>
              </a:ext>
            </a:extLst>
          </p:cNvPr>
          <p:cNvSpPr/>
          <p:nvPr/>
        </p:nvSpPr>
        <p:spPr>
          <a:xfrm>
            <a:off x="1711462" y="662993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CC0C393D-6E9C-2CE2-51FD-7E9855762EB3}"/>
              </a:ext>
            </a:extLst>
          </p:cNvPr>
          <p:cNvCxnSpPr/>
          <p:nvPr/>
        </p:nvCxnSpPr>
        <p:spPr>
          <a:xfrm>
            <a:off x="1909706" y="6719936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1A02418D-DE65-25A0-C68C-241B1EF3A351}"/>
              </a:ext>
            </a:extLst>
          </p:cNvPr>
          <p:cNvSpPr/>
          <p:nvPr/>
        </p:nvSpPr>
        <p:spPr>
          <a:xfrm>
            <a:off x="3349706" y="662993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FB1DB9B6-5949-63FC-04FB-9CDB07B07156}"/>
              </a:ext>
            </a:extLst>
          </p:cNvPr>
          <p:cNvCxnSpPr/>
          <p:nvPr/>
        </p:nvCxnSpPr>
        <p:spPr>
          <a:xfrm>
            <a:off x="3547950" y="6719936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다이아몬드 17">
            <a:extLst>
              <a:ext uri="{FF2B5EF4-FFF2-40B4-BE49-F238E27FC236}">
                <a16:creationId xmlns:a16="http://schemas.microsoft.com/office/drawing/2014/main" id="{33917FDF-D9FF-A7BC-2F70-E0D4700BE370}"/>
              </a:ext>
            </a:extLst>
          </p:cNvPr>
          <p:cNvSpPr/>
          <p:nvPr/>
        </p:nvSpPr>
        <p:spPr>
          <a:xfrm>
            <a:off x="4987950" y="662993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8DCE9F4F-D41E-CFF3-528C-AC9CB8EE2B9C}"/>
              </a:ext>
            </a:extLst>
          </p:cNvPr>
          <p:cNvCxnSpPr/>
          <p:nvPr/>
        </p:nvCxnSpPr>
        <p:spPr>
          <a:xfrm>
            <a:off x="5186194" y="6719936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다이아몬드 19">
            <a:extLst>
              <a:ext uri="{FF2B5EF4-FFF2-40B4-BE49-F238E27FC236}">
                <a16:creationId xmlns:a16="http://schemas.microsoft.com/office/drawing/2014/main" id="{9696F9D2-09C0-1E8A-590A-25D2644D175D}"/>
              </a:ext>
            </a:extLst>
          </p:cNvPr>
          <p:cNvSpPr/>
          <p:nvPr/>
        </p:nvSpPr>
        <p:spPr>
          <a:xfrm>
            <a:off x="6626194" y="662993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5DC5AEFD-02E7-9EA4-CA07-F185B96412C8}"/>
              </a:ext>
            </a:extLst>
          </p:cNvPr>
          <p:cNvCxnSpPr/>
          <p:nvPr/>
        </p:nvCxnSpPr>
        <p:spPr>
          <a:xfrm>
            <a:off x="6824438" y="6725659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다이아몬드 21">
            <a:extLst>
              <a:ext uri="{FF2B5EF4-FFF2-40B4-BE49-F238E27FC236}">
                <a16:creationId xmlns:a16="http://schemas.microsoft.com/office/drawing/2014/main" id="{332D71E3-32F6-4F29-3AD7-B2D29D3E64C7}"/>
              </a:ext>
            </a:extLst>
          </p:cNvPr>
          <p:cNvSpPr/>
          <p:nvPr/>
        </p:nvSpPr>
        <p:spPr>
          <a:xfrm>
            <a:off x="8264438" y="6635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A8F52415-38FB-CA2F-8E00-B54BFBEFACCD}"/>
              </a:ext>
            </a:extLst>
          </p:cNvPr>
          <p:cNvCxnSpPr/>
          <p:nvPr/>
        </p:nvCxnSpPr>
        <p:spPr>
          <a:xfrm>
            <a:off x="8462682" y="6725659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다이아몬드 23">
            <a:extLst>
              <a:ext uri="{FF2B5EF4-FFF2-40B4-BE49-F238E27FC236}">
                <a16:creationId xmlns:a16="http://schemas.microsoft.com/office/drawing/2014/main" id="{DE9789B0-C45A-DFE7-1441-79A03B58279B}"/>
              </a:ext>
            </a:extLst>
          </p:cNvPr>
          <p:cNvSpPr/>
          <p:nvPr/>
        </p:nvSpPr>
        <p:spPr>
          <a:xfrm>
            <a:off x="9902682" y="6635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EB0A30E6-26DB-2008-970C-AE28CEEDE3F7}"/>
              </a:ext>
            </a:extLst>
          </p:cNvPr>
          <p:cNvCxnSpPr/>
          <p:nvPr/>
        </p:nvCxnSpPr>
        <p:spPr>
          <a:xfrm>
            <a:off x="10100926" y="6719936"/>
            <a:ext cx="144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D7263A6B-CB4C-D32D-DD8F-DBB4FC819DA5}"/>
              </a:ext>
            </a:extLst>
          </p:cNvPr>
          <p:cNvSpPr/>
          <p:nvPr/>
        </p:nvSpPr>
        <p:spPr>
          <a:xfrm>
            <a:off x="11540926" y="6629936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75A2FD1-EBC8-98A6-6EBA-8841ACDF60E9}"/>
              </a:ext>
            </a:extLst>
          </p:cNvPr>
          <p:cNvSpPr txBox="1"/>
          <p:nvPr/>
        </p:nvSpPr>
        <p:spPr>
          <a:xfrm>
            <a:off x="175163" y="641374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2DD64A5-383D-0AC5-7EDA-5CD385F67D78}"/>
              </a:ext>
            </a:extLst>
          </p:cNvPr>
          <p:cNvSpPr txBox="1"/>
          <p:nvPr/>
        </p:nvSpPr>
        <p:spPr>
          <a:xfrm>
            <a:off x="1801462" y="641944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CC2580A-8F17-B54E-E5E4-E09AFFDD5589}"/>
              </a:ext>
            </a:extLst>
          </p:cNvPr>
          <p:cNvSpPr txBox="1"/>
          <p:nvPr/>
        </p:nvSpPr>
        <p:spPr>
          <a:xfrm>
            <a:off x="3422528" y="641374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9FE383D-CC7B-00E9-AD00-0DAD54841E87}"/>
              </a:ext>
            </a:extLst>
          </p:cNvPr>
          <p:cNvSpPr txBox="1"/>
          <p:nvPr/>
        </p:nvSpPr>
        <p:spPr>
          <a:xfrm>
            <a:off x="5067300" y="641374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F904178-C811-98DE-240A-CD5E99F71B62}"/>
              </a:ext>
            </a:extLst>
          </p:cNvPr>
          <p:cNvSpPr txBox="1"/>
          <p:nvPr/>
        </p:nvSpPr>
        <p:spPr>
          <a:xfrm>
            <a:off x="6715344" y="641944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 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1B822EF-E2C7-A7D9-6566-C855B8517E04}"/>
              </a:ext>
            </a:extLst>
          </p:cNvPr>
          <p:cNvSpPr txBox="1"/>
          <p:nvPr/>
        </p:nvSpPr>
        <p:spPr>
          <a:xfrm>
            <a:off x="8369532" y="641374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8906F5F-7FCB-AA6F-D936-66D7026FB3DA}"/>
              </a:ext>
            </a:extLst>
          </p:cNvPr>
          <p:cNvSpPr txBox="1"/>
          <p:nvPr/>
        </p:nvSpPr>
        <p:spPr>
          <a:xfrm>
            <a:off x="10001478" y="6414025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EB0B9144-9811-A5D8-2FAB-82A38E638A66}"/>
              </a:ext>
            </a:extLst>
          </p:cNvPr>
          <p:cNvSpPr/>
          <p:nvPr/>
        </p:nvSpPr>
        <p:spPr>
          <a:xfrm>
            <a:off x="7126304" y="2418118"/>
            <a:ext cx="4356000" cy="244800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AFAAE0EC-3E2F-3F55-71E5-39034972E769}"/>
              </a:ext>
            </a:extLst>
          </p:cNvPr>
          <p:cNvSpPr/>
          <p:nvPr/>
        </p:nvSpPr>
        <p:spPr>
          <a:xfrm>
            <a:off x="7126305" y="2418119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A0A192B-C5E6-ACA6-1141-30BE766C3F74}"/>
              </a:ext>
            </a:extLst>
          </p:cNvPr>
          <p:cNvSpPr txBox="1"/>
          <p:nvPr/>
        </p:nvSpPr>
        <p:spPr>
          <a:xfrm>
            <a:off x="7126305" y="2421781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 애니메이션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043867F-94B8-670D-5ECB-ABA1C0F017DC}"/>
              </a:ext>
            </a:extLst>
          </p:cNvPr>
          <p:cNvSpPr txBox="1"/>
          <p:nvPr/>
        </p:nvSpPr>
        <p:spPr>
          <a:xfrm>
            <a:off x="266696" y="1467634"/>
            <a:ext cx="7177630" cy="21321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후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점을 달성한 파티가 최종 승리하며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큐브가 종료됩니다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 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 애니메이션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출력됩니다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이후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즉시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결과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출력됩니다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결과 확인 후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탈출의 노래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혹은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결과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통해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나갈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DFE5DE-36B1-26F5-F409-DC8281A62744}"/>
              </a:ext>
            </a:extLst>
          </p:cNvPr>
          <p:cNvSpPr txBox="1"/>
          <p:nvPr/>
        </p:nvSpPr>
        <p:spPr>
          <a:xfrm>
            <a:off x="266694" y="4873474"/>
            <a:ext cx="11215609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 플로우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점 파티 발생 →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 →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 애니메이션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회 출력 →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결과 연출 →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결과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출력 →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결과 확인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→ 나가기 → 파티 해체 → 로딩 →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시점 위치로 복귀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07AC519F-DB27-9EAB-C503-EAA702F9E9A9}"/>
              </a:ext>
            </a:extLst>
          </p:cNvPr>
          <p:cNvCxnSpPr>
            <a:cxnSpLocks/>
          </p:cNvCxnSpPr>
          <p:nvPr/>
        </p:nvCxnSpPr>
        <p:spPr>
          <a:xfrm>
            <a:off x="264678" y="4592543"/>
            <a:ext cx="5930903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D7B9ACF-3A0B-56CC-E93B-521E1A7DA749}"/>
              </a:ext>
            </a:extLst>
          </p:cNvPr>
          <p:cNvSpPr txBox="1"/>
          <p:nvPr/>
        </p:nvSpPr>
        <p:spPr>
          <a:xfrm>
            <a:off x="1891462" y="3957650"/>
            <a:ext cx="3680930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결과 연출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(129page)</a:t>
            </a:r>
          </a:p>
        </p:txBody>
      </p:sp>
    </p:spTree>
    <p:extLst>
      <p:ext uri="{BB962C8B-B14F-4D97-AF65-F5344CB8AC3E}">
        <p14:creationId xmlns:p14="http://schemas.microsoft.com/office/powerpoint/2010/main" val="31380016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다이아몬드 1">
            <a:extLst>
              <a:ext uri="{FF2B5EF4-FFF2-40B4-BE49-F238E27FC236}">
                <a16:creationId xmlns:a16="http://schemas.microsoft.com/office/drawing/2014/main" id="{A94AE13C-4A1B-D7C8-F26F-37652DCCAF70}"/>
              </a:ext>
            </a:extLst>
          </p:cNvPr>
          <p:cNvSpPr/>
          <p:nvPr/>
        </p:nvSpPr>
        <p:spPr>
          <a:xfrm>
            <a:off x="618595" y="2861972"/>
            <a:ext cx="360000" cy="360000"/>
          </a:xfrm>
          <a:prstGeom prst="diamond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F4C1A61A-2BDD-9F37-723F-6D48E5398D06}"/>
              </a:ext>
            </a:extLst>
          </p:cNvPr>
          <p:cNvSpPr/>
          <p:nvPr/>
        </p:nvSpPr>
        <p:spPr>
          <a:xfrm>
            <a:off x="181551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다이아몬드 5">
            <a:extLst>
              <a:ext uri="{FF2B5EF4-FFF2-40B4-BE49-F238E27FC236}">
                <a16:creationId xmlns:a16="http://schemas.microsoft.com/office/drawing/2014/main" id="{1CC5546E-9F9C-7E96-119B-13BDC727A3F5}"/>
              </a:ext>
            </a:extLst>
          </p:cNvPr>
          <p:cNvSpPr/>
          <p:nvPr/>
        </p:nvSpPr>
        <p:spPr>
          <a:xfrm>
            <a:off x="301243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24BC50-9ED7-BF26-CDC6-047575495C9E}"/>
              </a:ext>
            </a:extLst>
          </p:cNvPr>
          <p:cNvSpPr txBox="1"/>
          <p:nvPr/>
        </p:nvSpPr>
        <p:spPr>
          <a:xfrm>
            <a:off x="1444536" y="247781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소개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AE6D62C-7AD4-1347-A9D3-10685BF6A8DE}"/>
              </a:ext>
            </a:extLst>
          </p:cNvPr>
          <p:cNvSpPr txBox="1"/>
          <p:nvPr/>
        </p:nvSpPr>
        <p:spPr>
          <a:xfrm>
            <a:off x="264601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8EF282CC-575E-BE3D-B7FB-732F9F6CCEBD}"/>
              </a:ext>
            </a:extLst>
          </p:cNvPr>
          <p:cNvSpPr/>
          <p:nvPr/>
        </p:nvSpPr>
        <p:spPr>
          <a:xfrm>
            <a:off x="4209354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다이아몬드 20">
            <a:extLst>
              <a:ext uri="{FF2B5EF4-FFF2-40B4-BE49-F238E27FC236}">
                <a16:creationId xmlns:a16="http://schemas.microsoft.com/office/drawing/2014/main" id="{1A4D5B93-5A8E-BCB7-CB8E-7C09E6565BCC}"/>
              </a:ext>
            </a:extLst>
          </p:cNvPr>
          <p:cNvSpPr/>
          <p:nvPr/>
        </p:nvSpPr>
        <p:spPr>
          <a:xfrm>
            <a:off x="1121340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CA1E281-A008-7DED-49E3-1E8481D17171}"/>
              </a:ext>
            </a:extLst>
          </p:cNvPr>
          <p:cNvSpPr txBox="1"/>
          <p:nvPr/>
        </p:nvSpPr>
        <p:spPr>
          <a:xfrm>
            <a:off x="10993354" y="2477810"/>
            <a:ext cx="80010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리소스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다이아몬드 22">
            <a:extLst>
              <a:ext uri="{FF2B5EF4-FFF2-40B4-BE49-F238E27FC236}">
                <a16:creationId xmlns:a16="http://schemas.microsoft.com/office/drawing/2014/main" id="{3F5017BE-BB80-B8C8-748A-96BF3E0D20B1}"/>
              </a:ext>
            </a:extLst>
          </p:cNvPr>
          <p:cNvSpPr/>
          <p:nvPr/>
        </p:nvSpPr>
        <p:spPr>
          <a:xfrm>
            <a:off x="1001648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3244A1C-A26D-360A-4263-2900A640893E}"/>
              </a:ext>
            </a:extLst>
          </p:cNvPr>
          <p:cNvSpPr txBox="1"/>
          <p:nvPr/>
        </p:nvSpPr>
        <p:spPr>
          <a:xfrm>
            <a:off x="965006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84AD82DD-78FB-4030-1344-BB8529A6F352}"/>
              </a:ext>
            </a:extLst>
          </p:cNvPr>
          <p:cNvSpPr/>
          <p:nvPr/>
        </p:nvSpPr>
        <p:spPr>
          <a:xfrm>
            <a:off x="881956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7792F9-3CAA-F3C4-FCB0-38DB6D215FF7}"/>
              </a:ext>
            </a:extLst>
          </p:cNvPr>
          <p:cNvSpPr txBox="1"/>
          <p:nvPr/>
        </p:nvSpPr>
        <p:spPr>
          <a:xfrm>
            <a:off x="8453141" y="248018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5184B83C-CC24-C7CD-4404-6C9B30192F2C}"/>
              </a:ext>
            </a:extLst>
          </p:cNvPr>
          <p:cNvSpPr/>
          <p:nvPr/>
        </p:nvSpPr>
        <p:spPr>
          <a:xfrm>
            <a:off x="7622646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3C17669-F550-CDF8-81BD-6B09845FB1EE}"/>
              </a:ext>
            </a:extLst>
          </p:cNvPr>
          <p:cNvSpPr txBox="1"/>
          <p:nvPr/>
        </p:nvSpPr>
        <p:spPr>
          <a:xfrm>
            <a:off x="7251666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세부 규칙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18CC6E1-048A-4D44-4F1C-3081CBB7758E}"/>
              </a:ext>
            </a:extLst>
          </p:cNvPr>
          <p:cNvSpPr txBox="1"/>
          <p:nvPr/>
        </p:nvSpPr>
        <p:spPr>
          <a:xfrm>
            <a:off x="25217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74070714-3C7B-A403-2C4C-D329AFE75309}"/>
              </a:ext>
            </a:extLst>
          </p:cNvPr>
          <p:cNvCxnSpPr>
            <a:cxnSpLocks/>
            <a:stCxn id="33" idx="1"/>
          </p:cNvCxnSpPr>
          <p:nvPr/>
        </p:nvCxnSpPr>
        <p:spPr>
          <a:xfrm flipH="1">
            <a:off x="1" y="3429000"/>
            <a:ext cx="4835998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29324945-096B-5BB6-E2DA-C2870C5164E6}"/>
              </a:ext>
            </a:extLst>
          </p:cNvPr>
          <p:cNvCxnSpPr>
            <a:cxnSpLocks/>
            <a:endCxn id="33" idx="3"/>
          </p:cNvCxnSpPr>
          <p:nvPr/>
        </p:nvCxnSpPr>
        <p:spPr>
          <a:xfrm flipH="1">
            <a:off x="7355999" y="3429000"/>
            <a:ext cx="4836001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다이아몬드 32">
            <a:extLst>
              <a:ext uri="{FF2B5EF4-FFF2-40B4-BE49-F238E27FC236}">
                <a16:creationId xmlns:a16="http://schemas.microsoft.com/office/drawing/2014/main" id="{FBC7B743-A03C-4D69-6800-78A1244A80B4}"/>
              </a:ext>
            </a:extLst>
          </p:cNvPr>
          <p:cNvSpPr/>
          <p:nvPr/>
        </p:nvSpPr>
        <p:spPr>
          <a:xfrm>
            <a:off x="4835999" y="2169000"/>
            <a:ext cx="2520000" cy="2520000"/>
          </a:xfrm>
          <a:prstGeom prst="diamond">
            <a:avLst/>
          </a:prstGeom>
          <a:noFill/>
          <a:ln w="38100"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072398-46C2-367B-7ED4-51D6D7A146B5}"/>
              </a:ext>
            </a:extLst>
          </p:cNvPr>
          <p:cNvSpPr txBox="1"/>
          <p:nvPr/>
        </p:nvSpPr>
        <p:spPr>
          <a:xfrm>
            <a:off x="3842930" y="248343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FAA07B6-D315-6188-0E0A-D0600D441F26}"/>
              </a:ext>
            </a:extLst>
          </p:cNvPr>
          <p:cNvSpPr txBox="1"/>
          <p:nvPr/>
        </p:nvSpPr>
        <p:spPr>
          <a:xfrm>
            <a:off x="4084503" y="3221972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9C884C5-7945-8DB6-8F34-9A9D4B3F0D0F}"/>
              </a:ext>
            </a:extLst>
          </p:cNvPr>
          <p:cNvSpPr txBox="1"/>
          <p:nvPr/>
        </p:nvSpPr>
        <p:spPr>
          <a:xfrm>
            <a:off x="5186223" y="2514086"/>
            <a:ext cx="1790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01</a:t>
            </a:r>
            <a:endParaRPr lang="ko-KR" altLang="en-US" sz="4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8754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60CE12-DA62-096F-09F1-57A252CD76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11CBDD54-B078-86AB-9D0F-3222DC951176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A30D7B8-738C-2566-7E92-2904FB708825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2CB024-51AA-DA65-695B-31CDFB966C21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E6E0EA6-A4DA-47CC-D237-FC8BBAE31C98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510101E9-9A09-E733-B29C-789D88659A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9755E39-0F41-24BD-E229-DE305C0566CB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 플로우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B029B983-85A8-AA74-CAF1-7FD7097976D1}"/>
              </a:ext>
            </a:extLst>
          </p:cNvPr>
          <p:cNvSpPr/>
          <p:nvPr/>
        </p:nvSpPr>
        <p:spPr>
          <a:xfrm>
            <a:off x="1885121" y="1904171"/>
            <a:ext cx="1732408" cy="400105"/>
          </a:xfrm>
          <a:prstGeom prst="roundRect">
            <a:avLst>
              <a:gd name="adj" fmla="val 5304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</a:p>
        </p:txBody>
      </p:sp>
      <p:cxnSp>
        <p:nvCxnSpPr>
          <p:cNvPr id="39" name="연결선: 꺾임 38">
            <a:extLst>
              <a:ext uri="{FF2B5EF4-FFF2-40B4-BE49-F238E27FC236}">
                <a16:creationId xmlns:a16="http://schemas.microsoft.com/office/drawing/2014/main" id="{49721E2B-8391-3626-E4A9-A2C179874242}"/>
              </a:ext>
            </a:extLst>
          </p:cNvPr>
          <p:cNvCxnSpPr>
            <a:cxnSpLocks/>
            <a:stCxn id="59" idx="1"/>
            <a:endCxn id="62" idx="1"/>
          </p:cNvCxnSpPr>
          <p:nvPr/>
        </p:nvCxnSpPr>
        <p:spPr>
          <a:xfrm rot="10800000" flipV="1">
            <a:off x="3999653" y="4787847"/>
            <a:ext cx="6520" cy="1537577"/>
          </a:xfrm>
          <a:prstGeom prst="bentConnector3">
            <a:avLst>
              <a:gd name="adj1" fmla="val 3606135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6B221B3E-C5AA-1FA3-E956-9BC7E23A6A6A}"/>
              </a:ext>
            </a:extLst>
          </p:cNvPr>
          <p:cNvCxnSpPr>
            <a:cxnSpLocks/>
            <a:stCxn id="58" idx="2"/>
            <a:endCxn id="60" idx="0"/>
          </p:cNvCxnSpPr>
          <p:nvPr/>
        </p:nvCxnSpPr>
        <p:spPr>
          <a:xfrm flipH="1">
            <a:off x="4865857" y="5238683"/>
            <a:ext cx="6519" cy="249087"/>
          </a:xfrm>
          <a:prstGeom prst="straightConnector1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804F5867-9642-9442-6212-EDB32AFF8830}"/>
              </a:ext>
            </a:extLst>
          </p:cNvPr>
          <p:cNvSpPr/>
          <p:nvPr/>
        </p:nvSpPr>
        <p:spPr>
          <a:xfrm>
            <a:off x="4957715" y="5112742"/>
            <a:ext cx="442036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NO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A11D3E69-B060-2DFE-4C91-D5F375F52E54}"/>
              </a:ext>
            </a:extLst>
          </p:cNvPr>
          <p:cNvSpPr/>
          <p:nvPr/>
        </p:nvSpPr>
        <p:spPr>
          <a:xfrm>
            <a:off x="3577133" y="4522560"/>
            <a:ext cx="48759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EF05F3F5-1402-D91E-2263-88611A6F48E3}"/>
              </a:ext>
            </a:extLst>
          </p:cNvPr>
          <p:cNvSpPr/>
          <p:nvPr/>
        </p:nvSpPr>
        <p:spPr>
          <a:xfrm>
            <a:off x="1885114" y="2485555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</a:t>
            </a:r>
          </a:p>
        </p:txBody>
      </p: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1F2E6737-D25E-8733-4FD7-9140450D2851}"/>
              </a:ext>
            </a:extLst>
          </p:cNvPr>
          <p:cNvSpPr/>
          <p:nvPr/>
        </p:nvSpPr>
        <p:spPr>
          <a:xfrm>
            <a:off x="1885114" y="3066939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F001AC68-EF64-7956-6853-D32F33EFB928}"/>
              </a:ext>
            </a:extLst>
          </p:cNvPr>
          <p:cNvSpPr/>
          <p:nvPr/>
        </p:nvSpPr>
        <p:spPr>
          <a:xfrm>
            <a:off x="3999653" y="3066939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1R </a:t>
            </a: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</a:t>
            </a:r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35CCA98A-C499-AB4C-A635-BA254622DCF9}"/>
              </a:ext>
            </a:extLst>
          </p:cNvPr>
          <p:cNvSpPr/>
          <p:nvPr/>
        </p:nvSpPr>
        <p:spPr>
          <a:xfrm>
            <a:off x="4006170" y="3701262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2R </a:t>
            </a: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</a:t>
            </a:r>
          </a:p>
        </p:txBody>
      </p:sp>
      <p:sp>
        <p:nvSpPr>
          <p:cNvPr id="58" name="다이아몬드 57">
            <a:extLst>
              <a:ext uri="{FF2B5EF4-FFF2-40B4-BE49-F238E27FC236}">
                <a16:creationId xmlns:a16="http://schemas.microsoft.com/office/drawing/2014/main" id="{1C530A7E-70CE-7A1B-D245-CA486800D961}"/>
              </a:ext>
            </a:extLst>
          </p:cNvPr>
          <p:cNvSpPr/>
          <p:nvPr/>
        </p:nvSpPr>
        <p:spPr>
          <a:xfrm>
            <a:off x="4006173" y="4333379"/>
            <a:ext cx="1732405" cy="905304"/>
          </a:xfrm>
          <a:prstGeom prst="diamond">
            <a:avLst/>
          </a:prstGeom>
          <a:noFill/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395AFE4D-8E19-83BD-6996-86233D39D214}"/>
              </a:ext>
            </a:extLst>
          </p:cNvPr>
          <p:cNvSpPr/>
          <p:nvPr/>
        </p:nvSpPr>
        <p:spPr>
          <a:xfrm>
            <a:off x="4006173" y="4587795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회 승리 파티가 있는가</a:t>
            </a:r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5FE878BC-2F7E-999C-09DC-1D04BB5ED290}"/>
              </a:ext>
            </a:extLst>
          </p:cNvPr>
          <p:cNvSpPr/>
          <p:nvPr/>
        </p:nvSpPr>
        <p:spPr>
          <a:xfrm>
            <a:off x="3999653" y="5487770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3R </a:t>
            </a: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</a:t>
            </a:r>
          </a:p>
        </p:txBody>
      </p:sp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F7A74A70-D936-0415-1EE2-A60642ADFCBD}"/>
              </a:ext>
            </a:extLst>
          </p:cNvPr>
          <p:cNvSpPr/>
          <p:nvPr/>
        </p:nvSpPr>
        <p:spPr>
          <a:xfrm>
            <a:off x="3999653" y="6125372"/>
            <a:ext cx="1732408" cy="400105"/>
          </a:xfrm>
          <a:prstGeom prst="roundRect">
            <a:avLst>
              <a:gd name="adj" fmla="val 5304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8025F885-8965-D5F6-CC87-9154B8A564EA}"/>
              </a:ext>
            </a:extLst>
          </p:cNvPr>
          <p:cNvCxnSpPr>
            <a:cxnSpLocks/>
            <a:stCxn id="57" idx="2"/>
            <a:endCxn id="58" idx="0"/>
          </p:cNvCxnSpPr>
          <p:nvPr/>
        </p:nvCxnSpPr>
        <p:spPr>
          <a:xfrm>
            <a:off x="4872374" y="4101367"/>
            <a:ext cx="2" cy="232012"/>
          </a:xfrm>
          <a:prstGeom prst="straightConnector1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B0E42ABC-C19F-8055-EB50-DAF459DF923A}"/>
              </a:ext>
            </a:extLst>
          </p:cNvPr>
          <p:cNvCxnSpPr>
            <a:cxnSpLocks/>
            <a:stCxn id="56" idx="2"/>
            <a:endCxn id="57" idx="0"/>
          </p:cNvCxnSpPr>
          <p:nvPr/>
        </p:nvCxnSpPr>
        <p:spPr>
          <a:xfrm>
            <a:off x="4865857" y="3467044"/>
            <a:ext cx="6517" cy="234218"/>
          </a:xfrm>
          <a:prstGeom prst="straightConnector1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1E3DB261-235E-72CC-88F4-06956DD60075}"/>
              </a:ext>
            </a:extLst>
          </p:cNvPr>
          <p:cNvCxnSpPr>
            <a:cxnSpLocks/>
            <a:stCxn id="55" idx="3"/>
            <a:endCxn id="56" idx="1"/>
          </p:cNvCxnSpPr>
          <p:nvPr/>
        </p:nvCxnSpPr>
        <p:spPr>
          <a:xfrm>
            <a:off x="3617522" y="3266992"/>
            <a:ext cx="382131" cy="0"/>
          </a:xfrm>
          <a:prstGeom prst="straightConnector1">
            <a:avLst/>
          </a:prstGeom>
          <a:ln>
            <a:solidFill>
              <a:schemeClr val="accent6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94E581C5-762A-7337-3F3C-DED7BB07071F}"/>
              </a:ext>
            </a:extLst>
          </p:cNvPr>
          <p:cNvCxnSpPr>
            <a:cxnSpLocks/>
            <a:stCxn id="54" idx="2"/>
            <a:endCxn id="55" idx="0"/>
          </p:cNvCxnSpPr>
          <p:nvPr/>
        </p:nvCxnSpPr>
        <p:spPr>
          <a:xfrm>
            <a:off x="2751318" y="2885660"/>
            <a:ext cx="0" cy="181279"/>
          </a:xfrm>
          <a:prstGeom prst="straightConnector1">
            <a:avLst/>
          </a:prstGeom>
          <a:ln>
            <a:solidFill>
              <a:schemeClr val="accent6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0353E8EB-EAEB-5849-9452-53DE4ED0AEF7}"/>
              </a:ext>
            </a:extLst>
          </p:cNvPr>
          <p:cNvCxnSpPr>
            <a:cxnSpLocks/>
            <a:stCxn id="15" idx="2"/>
            <a:endCxn id="54" idx="0"/>
          </p:cNvCxnSpPr>
          <p:nvPr/>
        </p:nvCxnSpPr>
        <p:spPr>
          <a:xfrm flipH="1">
            <a:off x="2751318" y="2304276"/>
            <a:ext cx="7" cy="181279"/>
          </a:xfrm>
          <a:prstGeom prst="straightConnector1">
            <a:avLst/>
          </a:prstGeom>
          <a:ln>
            <a:solidFill>
              <a:schemeClr val="accent6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사각형: 둥근 모서리 91">
            <a:extLst>
              <a:ext uri="{FF2B5EF4-FFF2-40B4-BE49-F238E27FC236}">
                <a16:creationId xmlns:a16="http://schemas.microsoft.com/office/drawing/2014/main" id="{E354A7F4-5612-ABC2-963E-8C41C3E26C06}"/>
              </a:ext>
            </a:extLst>
          </p:cNvPr>
          <p:cNvSpPr/>
          <p:nvPr/>
        </p:nvSpPr>
        <p:spPr>
          <a:xfrm>
            <a:off x="8832169" y="3353615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5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</a:t>
            </a:r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중</a:t>
            </a:r>
            <a:b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랜덤 선택</a:t>
            </a:r>
          </a:p>
        </p:txBody>
      </p:sp>
      <p:sp>
        <p:nvSpPr>
          <p:cNvPr id="95" name="사각형: 둥근 모서리 94">
            <a:extLst>
              <a:ext uri="{FF2B5EF4-FFF2-40B4-BE49-F238E27FC236}">
                <a16:creationId xmlns:a16="http://schemas.microsoft.com/office/drawing/2014/main" id="{C7832258-E8A4-AD72-BD63-BFFB75B1CA69}"/>
              </a:ext>
            </a:extLst>
          </p:cNvPr>
          <p:cNvSpPr/>
          <p:nvPr/>
        </p:nvSpPr>
        <p:spPr>
          <a:xfrm>
            <a:off x="8832169" y="4529389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5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전용 로딩 화면에 적용하여 출력 및 로딩</a:t>
            </a:r>
          </a:p>
        </p:txBody>
      </p:sp>
      <p:sp>
        <p:nvSpPr>
          <p:cNvPr id="96" name="사각형: 둥근 모서리 95">
            <a:extLst>
              <a:ext uri="{FF2B5EF4-FFF2-40B4-BE49-F238E27FC236}">
                <a16:creationId xmlns:a16="http://schemas.microsoft.com/office/drawing/2014/main" id="{06EB027B-3A2A-643C-25D8-5AD7750EA79B}"/>
              </a:ext>
            </a:extLst>
          </p:cNvPr>
          <p:cNvSpPr/>
          <p:nvPr/>
        </p:nvSpPr>
        <p:spPr>
          <a:xfrm>
            <a:off x="8832169" y="3945562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5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선택된 콘텐츠 정보</a:t>
            </a:r>
            <a:b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불러오기</a:t>
            </a:r>
          </a:p>
        </p:txBody>
      </p:sp>
      <p:sp>
        <p:nvSpPr>
          <p:cNvPr id="101" name="사각형: 둥근 모서리 100">
            <a:extLst>
              <a:ext uri="{FF2B5EF4-FFF2-40B4-BE49-F238E27FC236}">
                <a16:creationId xmlns:a16="http://schemas.microsoft.com/office/drawing/2014/main" id="{BC13DB32-652F-F836-D96A-7D4121EF45FD}"/>
              </a:ext>
            </a:extLst>
          </p:cNvPr>
          <p:cNvSpPr/>
          <p:nvPr/>
        </p:nvSpPr>
        <p:spPr>
          <a:xfrm>
            <a:off x="7117910" y="2161357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6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en-US" altLang="ko-KR" sz="1000" dirty="0" err="1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vivrin_content_table</a:t>
            </a:r>
            <a:r>
              <a:rPr lang="en-US" altLang="ko-KR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br>
              <a:rPr lang="en-US" altLang="ko-KR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 err="1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로딩중</a:t>
            </a:r>
            <a:r>
              <a:rPr lang="ko-KR" altLang="en-US" sz="1000" dirty="0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콘텐츠 </a:t>
            </a:r>
            <a:r>
              <a:rPr lang="en-US" altLang="ko-KR" sz="1000" dirty="0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r>
              <a:rPr lang="ko-KR" altLang="en-US" sz="1000" dirty="0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랜덤 선택</a:t>
            </a:r>
          </a:p>
        </p:txBody>
      </p:sp>
      <p:sp>
        <p:nvSpPr>
          <p:cNvPr id="102" name="사각형: 둥근 모서리 101">
            <a:extLst>
              <a:ext uri="{FF2B5EF4-FFF2-40B4-BE49-F238E27FC236}">
                <a16:creationId xmlns:a16="http://schemas.microsoft.com/office/drawing/2014/main" id="{B27D10CF-F24A-90A2-2529-3916809043B4}"/>
              </a:ext>
            </a:extLst>
          </p:cNvPr>
          <p:cNvSpPr/>
          <p:nvPr/>
        </p:nvSpPr>
        <p:spPr>
          <a:xfrm>
            <a:off x="8832169" y="5123353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5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현재 선택된 콘텐츠</a:t>
            </a:r>
            <a:b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 처리</a:t>
            </a:r>
          </a:p>
        </p:txBody>
      </p: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CC7EE984-4086-C57B-5D5B-6C3842250B4E}"/>
              </a:ext>
            </a:extLst>
          </p:cNvPr>
          <p:cNvCxnSpPr>
            <a:cxnSpLocks/>
            <a:stCxn id="28" idx="3"/>
            <a:endCxn id="101" idx="1"/>
          </p:cNvCxnSpPr>
          <p:nvPr/>
        </p:nvCxnSpPr>
        <p:spPr>
          <a:xfrm flipV="1">
            <a:off x="2750170" y="2361410"/>
            <a:ext cx="4367740" cy="481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20000"/>
                <a:lumOff val="8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216F624-6FDA-EC62-3BF9-FA3D1E6617F9}"/>
              </a:ext>
            </a:extLst>
          </p:cNvPr>
          <p:cNvSpPr/>
          <p:nvPr/>
        </p:nvSpPr>
        <p:spPr>
          <a:xfrm>
            <a:off x="2506371" y="2339031"/>
            <a:ext cx="243799" cy="45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0D8132CB-B2E1-BD15-D5FD-7774B8E56EE7}"/>
              </a:ext>
            </a:extLst>
          </p:cNvPr>
          <p:cNvCxnSpPr>
            <a:cxnSpLocks/>
            <a:stCxn id="33" idx="3"/>
            <a:endCxn id="92" idx="1"/>
          </p:cNvCxnSpPr>
          <p:nvPr/>
        </p:nvCxnSpPr>
        <p:spPr>
          <a:xfrm>
            <a:off x="4872374" y="3552159"/>
            <a:ext cx="3959795" cy="1509"/>
          </a:xfrm>
          <a:prstGeom prst="bentConnector3">
            <a:avLst>
              <a:gd name="adj1" fmla="val 50000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A013D0A-68E8-F3B3-9767-C26DF8A291EE}"/>
              </a:ext>
            </a:extLst>
          </p:cNvPr>
          <p:cNvSpPr/>
          <p:nvPr/>
        </p:nvSpPr>
        <p:spPr>
          <a:xfrm>
            <a:off x="4628575" y="3529299"/>
            <a:ext cx="243799" cy="45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99E5A46C-D4D2-D8EF-9E6C-4A499737216A}"/>
              </a:ext>
            </a:extLst>
          </p:cNvPr>
          <p:cNvSpPr/>
          <p:nvPr/>
        </p:nvSpPr>
        <p:spPr>
          <a:xfrm>
            <a:off x="4638407" y="4161600"/>
            <a:ext cx="243799" cy="45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F6060B39-0D19-754F-DAAC-941A96623B09}"/>
              </a:ext>
            </a:extLst>
          </p:cNvPr>
          <p:cNvSpPr/>
          <p:nvPr/>
        </p:nvSpPr>
        <p:spPr>
          <a:xfrm>
            <a:off x="4633795" y="5300547"/>
            <a:ext cx="243799" cy="45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624C9A8A-89DC-E2A1-50DF-2E549C41012E}"/>
              </a:ext>
            </a:extLst>
          </p:cNvPr>
          <p:cNvCxnSpPr>
            <a:cxnSpLocks/>
            <a:stCxn id="92" idx="2"/>
            <a:endCxn id="96" idx="0"/>
          </p:cNvCxnSpPr>
          <p:nvPr/>
        </p:nvCxnSpPr>
        <p:spPr>
          <a:xfrm>
            <a:off x="9698373" y="3753720"/>
            <a:ext cx="0" cy="191842"/>
          </a:xfrm>
          <a:prstGeom prst="straightConnector1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사각형: 둥근 모서리 65">
            <a:extLst>
              <a:ext uri="{FF2B5EF4-FFF2-40B4-BE49-F238E27FC236}">
                <a16:creationId xmlns:a16="http://schemas.microsoft.com/office/drawing/2014/main" id="{94FF0088-B5DF-A37B-F07E-550A22900405}"/>
              </a:ext>
            </a:extLst>
          </p:cNvPr>
          <p:cNvSpPr/>
          <p:nvPr/>
        </p:nvSpPr>
        <p:spPr>
          <a:xfrm>
            <a:off x="7972487" y="2748342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6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 결과로 선택된</a:t>
            </a:r>
            <a:br>
              <a:rPr lang="en-US" altLang="ko-KR" sz="1000" dirty="0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처리</a:t>
            </a:r>
          </a:p>
        </p:txBody>
      </p:sp>
      <p:cxnSp>
        <p:nvCxnSpPr>
          <p:cNvPr id="67" name="연결선: 꺾임 66">
            <a:extLst>
              <a:ext uri="{FF2B5EF4-FFF2-40B4-BE49-F238E27FC236}">
                <a16:creationId xmlns:a16="http://schemas.microsoft.com/office/drawing/2014/main" id="{34233510-D291-8E93-14E4-18AC441D79B1}"/>
              </a:ext>
            </a:extLst>
          </p:cNvPr>
          <p:cNvCxnSpPr>
            <a:cxnSpLocks/>
            <a:stCxn id="68" idx="3"/>
            <a:endCxn id="66" idx="1"/>
          </p:cNvCxnSpPr>
          <p:nvPr/>
        </p:nvCxnSpPr>
        <p:spPr>
          <a:xfrm flipV="1">
            <a:off x="2750170" y="2948395"/>
            <a:ext cx="5222317" cy="1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20000"/>
                <a:lumOff val="8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942E26E9-6393-342F-34C7-A019E17B6228}"/>
              </a:ext>
            </a:extLst>
          </p:cNvPr>
          <p:cNvSpPr/>
          <p:nvPr/>
        </p:nvSpPr>
        <p:spPr>
          <a:xfrm>
            <a:off x="2506371" y="2925536"/>
            <a:ext cx="243799" cy="45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0" name="연결선: 꺾임 99">
            <a:extLst>
              <a:ext uri="{FF2B5EF4-FFF2-40B4-BE49-F238E27FC236}">
                <a16:creationId xmlns:a16="http://schemas.microsoft.com/office/drawing/2014/main" id="{891A1978-207A-2CAF-864E-EB365089674E}"/>
              </a:ext>
            </a:extLst>
          </p:cNvPr>
          <p:cNvCxnSpPr>
            <a:cxnSpLocks/>
            <a:stCxn id="38" idx="3"/>
            <a:endCxn id="109" idx="2"/>
          </p:cNvCxnSpPr>
          <p:nvPr/>
        </p:nvCxnSpPr>
        <p:spPr>
          <a:xfrm flipV="1">
            <a:off x="4877594" y="3552158"/>
            <a:ext cx="1974678" cy="1771249"/>
          </a:xfrm>
          <a:prstGeom prst="bentConnector2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7457B772-A484-9563-8084-60A94067A922}"/>
              </a:ext>
            </a:extLst>
          </p:cNvPr>
          <p:cNvSpPr/>
          <p:nvPr/>
        </p:nvSpPr>
        <p:spPr>
          <a:xfrm>
            <a:off x="6730372" y="3506439"/>
            <a:ext cx="243799" cy="45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0" name="사각형: 둥근 모서리 119">
            <a:extLst>
              <a:ext uri="{FF2B5EF4-FFF2-40B4-BE49-F238E27FC236}">
                <a16:creationId xmlns:a16="http://schemas.microsoft.com/office/drawing/2014/main" id="{1CE0885F-6626-EED5-71BE-10C42293A2B8}"/>
              </a:ext>
            </a:extLst>
          </p:cNvPr>
          <p:cNvSpPr/>
          <p:nvPr/>
        </p:nvSpPr>
        <p:spPr>
          <a:xfrm>
            <a:off x="1885114" y="1346030"/>
            <a:ext cx="4275655" cy="23954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진행 플로우</a:t>
            </a:r>
          </a:p>
        </p:txBody>
      </p:sp>
      <p:sp>
        <p:nvSpPr>
          <p:cNvPr id="121" name="사각형: 둥근 모서리 120">
            <a:extLst>
              <a:ext uri="{FF2B5EF4-FFF2-40B4-BE49-F238E27FC236}">
                <a16:creationId xmlns:a16="http://schemas.microsoft.com/office/drawing/2014/main" id="{FEFFFEA3-61A7-7827-1578-A723C8D106E0}"/>
              </a:ext>
            </a:extLst>
          </p:cNvPr>
          <p:cNvSpPr/>
          <p:nvPr/>
        </p:nvSpPr>
        <p:spPr>
          <a:xfrm>
            <a:off x="6248532" y="1341700"/>
            <a:ext cx="4316045" cy="244340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시스템 처리</a:t>
            </a:r>
          </a:p>
        </p:txBody>
      </p:sp>
      <p:cxnSp>
        <p:nvCxnSpPr>
          <p:cNvPr id="122" name="직선 화살표 연결선 121">
            <a:extLst>
              <a:ext uri="{FF2B5EF4-FFF2-40B4-BE49-F238E27FC236}">
                <a16:creationId xmlns:a16="http://schemas.microsoft.com/office/drawing/2014/main" id="{11A9FB30-75AF-633A-B67D-C8F26915CFDE}"/>
              </a:ext>
            </a:extLst>
          </p:cNvPr>
          <p:cNvCxnSpPr>
            <a:cxnSpLocks/>
            <a:stCxn id="96" idx="2"/>
            <a:endCxn id="95" idx="0"/>
          </p:cNvCxnSpPr>
          <p:nvPr/>
        </p:nvCxnSpPr>
        <p:spPr>
          <a:xfrm>
            <a:off x="9698373" y="4345667"/>
            <a:ext cx="0" cy="183722"/>
          </a:xfrm>
          <a:prstGeom prst="straightConnector1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447B1BE7-4C63-A2EC-FA7C-EF2E49C3EE87}"/>
              </a:ext>
            </a:extLst>
          </p:cNvPr>
          <p:cNvCxnSpPr>
            <a:cxnSpLocks/>
            <a:stCxn id="95" idx="2"/>
            <a:endCxn id="102" idx="0"/>
          </p:cNvCxnSpPr>
          <p:nvPr/>
        </p:nvCxnSpPr>
        <p:spPr>
          <a:xfrm>
            <a:off x="9698373" y="4929494"/>
            <a:ext cx="0" cy="193859"/>
          </a:xfrm>
          <a:prstGeom prst="straightConnector1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연결선: 꺾임 2">
            <a:extLst>
              <a:ext uri="{FF2B5EF4-FFF2-40B4-BE49-F238E27FC236}">
                <a16:creationId xmlns:a16="http://schemas.microsoft.com/office/drawing/2014/main" id="{FF383FF8-83EA-168F-1494-D2B581C105C5}"/>
              </a:ext>
            </a:extLst>
          </p:cNvPr>
          <p:cNvCxnSpPr>
            <a:cxnSpLocks/>
            <a:stCxn id="92" idx="1"/>
            <a:endCxn id="4" idx="0"/>
          </p:cNvCxnSpPr>
          <p:nvPr/>
        </p:nvCxnSpPr>
        <p:spPr>
          <a:xfrm rot="10800000">
            <a:off x="3790831" y="3270384"/>
            <a:ext cx="5041338" cy="283285"/>
          </a:xfrm>
          <a:prstGeom prst="bentConnector4">
            <a:avLst>
              <a:gd name="adj1" fmla="val 48791"/>
              <a:gd name="adj2" fmla="val 191456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1F05785D-6116-59AB-CB44-D0990BA30B02}"/>
              </a:ext>
            </a:extLst>
          </p:cNvPr>
          <p:cNvSpPr/>
          <p:nvPr/>
        </p:nvSpPr>
        <p:spPr>
          <a:xfrm>
            <a:off x="3668931" y="3270383"/>
            <a:ext cx="243799" cy="45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DE0D9231-A386-7842-D9A4-54A2B2676A6C}"/>
              </a:ext>
            </a:extLst>
          </p:cNvPr>
          <p:cNvSpPr/>
          <p:nvPr/>
        </p:nvSpPr>
        <p:spPr>
          <a:xfrm>
            <a:off x="490546" y="1565723"/>
            <a:ext cx="1033781" cy="17394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 씬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D61304F2-963C-A35E-9B3E-E68FAFD2F0B8}"/>
              </a:ext>
            </a:extLst>
          </p:cNvPr>
          <p:cNvCxnSpPr>
            <a:cxnSpLocks/>
            <a:stCxn id="60" idx="2"/>
            <a:endCxn id="62" idx="0"/>
          </p:cNvCxnSpPr>
          <p:nvPr/>
        </p:nvCxnSpPr>
        <p:spPr>
          <a:xfrm>
            <a:off x="4865857" y="5887875"/>
            <a:ext cx="0" cy="237497"/>
          </a:xfrm>
          <a:prstGeom prst="straightConnector1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4B00BC05-102E-23BE-EA16-4A963A0E33BD}"/>
              </a:ext>
            </a:extLst>
          </p:cNvPr>
          <p:cNvSpPr/>
          <p:nvPr/>
        </p:nvSpPr>
        <p:spPr>
          <a:xfrm>
            <a:off x="490546" y="1351259"/>
            <a:ext cx="1033781" cy="177746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err="1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900" dirty="0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씬</a:t>
            </a:r>
          </a:p>
        </p:txBody>
      </p:sp>
    </p:spTree>
    <p:extLst>
      <p:ext uri="{BB962C8B-B14F-4D97-AF65-F5344CB8AC3E}">
        <p14:creationId xmlns:p14="http://schemas.microsoft.com/office/powerpoint/2010/main" val="19162080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530AA5-6D6B-0304-F9F3-7C3BC8F539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4A82C42-CD55-7A02-407A-36D0B806B1E0}"/>
              </a:ext>
            </a:extLst>
          </p:cNvPr>
          <p:cNvSpPr txBox="1"/>
          <p:nvPr/>
        </p:nvSpPr>
        <p:spPr>
          <a:xfrm>
            <a:off x="4084503" y="3221972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세부 규칙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726D74-A1C7-9B1A-7B27-2EC06FE7B4E9}"/>
              </a:ext>
            </a:extLst>
          </p:cNvPr>
          <p:cNvSpPr txBox="1"/>
          <p:nvPr/>
        </p:nvSpPr>
        <p:spPr>
          <a:xfrm>
            <a:off x="5186223" y="2514086"/>
            <a:ext cx="1790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05</a:t>
            </a:r>
            <a:endParaRPr lang="ko-KR" altLang="en-US" sz="4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7AF52B1-31CE-96FB-480B-1BBC724B7B78}"/>
              </a:ext>
            </a:extLst>
          </p:cNvPr>
          <p:cNvCxnSpPr>
            <a:cxnSpLocks/>
          </p:cNvCxnSpPr>
          <p:nvPr/>
        </p:nvCxnSpPr>
        <p:spPr>
          <a:xfrm flipH="1">
            <a:off x="1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913B3D8E-D3D8-DB0D-33DE-1A53EC27D170}"/>
              </a:ext>
            </a:extLst>
          </p:cNvPr>
          <p:cNvCxnSpPr>
            <a:cxnSpLocks/>
          </p:cNvCxnSpPr>
          <p:nvPr/>
        </p:nvCxnSpPr>
        <p:spPr>
          <a:xfrm flipH="1">
            <a:off x="7515226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DF74ADA0-7C2F-2548-9F45-F76A0766A09F}"/>
              </a:ext>
            </a:extLst>
          </p:cNvPr>
          <p:cNvSpPr/>
          <p:nvPr/>
        </p:nvSpPr>
        <p:spPr>
          <a:xfrm>
            <a:off x="61859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D1D764DB-00D1-CD06-8BFC-4D60C6AB7724}"/>
              </a:ext>
            </a:extLst>
          </p:cNvPr>
          <p:cNvSpPr/>
          <p:nvPr/>
        </p:nvSpPr>
        <p:spPr>
          <a:xfrm>
            <a:off x="181551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다이아몬드 5">
            <a:extLst>
              <a:ext uri="{FF2B5EF4-FFF2-40B4-BE49-F238E27FC236}">
                <a16:creationId xmlns:a16="http://schemas.microsoft.com/office/drawing/2014/main" id="{08954BE8-978E-E131-B18C-3EB570A4FC41}"/>
              </a:ext>
            </a:extLst>
          </p:cNvPr>
          <p:cNvSpPr/>
          <p:nvPr/>
        </p:nvSpPr>
        <p:spPr>
          <a:xfrm>
            <a:off x="301243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C7F583-6588-D84D-A8AA-5113C0924DE0}"/>
              </a:ext>
            </a:extLst>
          </p:cNvPr>
          <p:cNvSpPr txBox="1"/>
          <p:nvPr/>
        </p:nvSpPr>
        <p:spPr>
          <a:xfrm>
            <a:off x="1444536" y="247781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소개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DED3DF3-E54D-9889-F883-962D856C28B4}"/>
              </a:ext>
            </a:extLst>
          </p:cNvPr>
          <p:cNvSpPr txBox="1"/>
          <p:nvPr/>
        </p:nvSpPr>
        <p:spPr>
          <a:xfrm>
            <a:off x="264601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다이아몬드 10">
            <a:extLst>
              <a:ext uri="{FF2B5EF4-FFF2-40B4-BE49-F238E27FC236}">
                <a16:creationId xmlns:a16="http://schemas.microsoft.com/office/drawing/2014/main" id="{54D63BDA-B8F2-BAC7-349F-66EA949FCF6E}"/>
              </a:ext>
            </a:extLst>
          </p:cNvPr>
          <p:cNvSpPr/>
          <p:nvPr/>
        </p:nvSpPr>
        <p:spPr>
          <a:xfrm>
            <a:off x="4209354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5953AC8-DA1E-0443-5762-4FCEB2B9D10F}"/>
              </a:ext>
            </a:extLst>
          </p:cNvPr>
          <p:cNvSpPr txBox="1"/>
          <p:nvPr/>
        </p:nvSpPr>
        <p:spPr>
          <a:xfrm>
            <a:off x="3842930" y="248343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45F91C0C-2761-BDC7-F2E1-A5D0AEA834C7}"/>
              </a:ext>
            </a:extLst>
          </p:cNvPr>
          <p:cNvSpPr/>
          <p:nvPr/>
        </p:nvSpPr>
        <p:spPr>
          <a:xfrm>
            <a:off x="1121340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C9B52C0-0AB5-D4C6-6714-D4B0A3C1DD08}"/>
              </a:ext>
            </a:extLst>
          </p:cNvPr>
          <p:cNvSpPr txBox="1"/>
          <p:nvPr/>
        </p:nvSpPr>
        <p:spPr>
          <a:xfrm>
            <a:off x="10993354" y="2477810"/>
            <a:ext cx="80010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리소스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다이아몬드 22">
            <a:extLst>
              <a:ext uri="{FF2B5EF4-FFF2-40B4-BE49-F238E27FC236}">
                <a16:creationId xmlns:a16="http://schemas.microsoft.com/office/drawing/2014/main" id="{E65A748E-A9D9-4C9C-EAF8-54E5C863CFF6}"/>
              </a:ext>
            </a:extLst>
          </p:cNvPr>
          <p:cNvSpPr/>
          <p:nvPr/>
        </p:nvSpPr>
        <p:spPr>
          <a:xfrm>
            <a:off x="1001648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3B6DD3A-4F96-DCF3-9DE3-7D2C372FBE46}"/>
              </a:ext>
            </a:extLst>
          </p:cNvPr>
          <p:cNvSpPr txBox="1"/>
          <p:nvPr/>
        </p:nvSpPr>
        <p:spPr>
          <a:xfrm>
            <a:off x="965006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4FAD5F90-8512-954F-2995-124F299DC46A}"/>
              </a:ext>
            </a:extLst>
          </p:cNvPr>
          <p:cNvSpPr/>
          <p:nvPr/>
        </p:nvSpPr>
        <p:spPr>
          <a:xfrm>
            <a:off x="881956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4FE1942-7A45-2003-1D84-5703E5FF8410}"/>
              </a:ext>
            </a:extLst>
          </p:cNvPr>
          <p:cNvSpPr txBox="1"/>
          <p:nvPr/>
        </p:nvSpPr>
        <p:spPr>
          <a:xfrm>
            <a:off x="8453141" y="248018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C8B7F50A-6D76-888F-8C93-160A632D6278}"/>
              </a:ext>
            </a:extLst>
          </p:cNvPr>
          <p:cNvSpPr/>
          <p:nvPr/>
        </p:nvSpPr>
        <p:spPr>
          <a:xfrm>
            <a:off x="7622646" y="2861972"/>
            <a:ext cx="360000" cy="360000"/>
          </a:xfrm>
          <a:prstGeom prst="diamond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4409C6B-97AC-8049-60C7-69BC8533AFDF}"/>
              </a:ext>
            </a:extLst>
          </p:cNvPr>
          <p:cNvSpPr txBox="1"/>
          <p:nvPr/>
        </p:nvSpPr>
        <p:spPr>
          <a:xfrm>
            <a:off x="7251666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세부 규칙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D87932D-2420-31DA-1E62-AFBC56595079}"/>
              </a:ext>
            </a:extLst>
          </p:cNvPr>
          <p:cNvSpPr txBox="1"/>
          <p:nvPr/>
        </p:nvSpPr>
        <p:spPr>
          <a:xfrm>
            <a:off x="25217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F403BA5E-FC52-7C87-9ADD-D3BFCD8EC565}"/>
              </a:ext>
            </a:extLst>
          </p:cNvPr>
          <p:cNvCxnSpPr>
            <a:cxnSpLocks/>
            <a:stCxn id="35" idx="1"/>
          </p:cNvCxnSpPr>
          <p:nvPr/>
        </p:nvCxnSpPr>
        <p:spPr>
          <a:xfrm flipH="1">
            <a:off x="1" y="3429000"/>
            <a:ext cx="4835998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19A1240B-BA53-AC89-D79D-C245ECAE6806}"/>
              </a:ext>
            </a:extLst>
          </p:cNvPr>
          <p:cNvCxnSpPr>
            <a:cxnSpLocks/>
            <a:endCxn id="35" idx="3"/>
          </p:cNvCxnSpPr>
          <p:nvPr/>
        </p:nvCxnSpPr>
        <p:spPr>
          <a:xfrm flipH="1">
            <a:off x="7355999" y="3429000"/>
            <a:ext cx="4836001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다이아몬드 34">
            <a:extLst>
              <a:ext uri="{FF2B5EF4-FFF2-40B4-BE49-F238E27FC236}">
                <a16:creationId xmlns:a16="http://schemas.microsoft.com/office/drawing/2014/main" id="{06FC27BC-FB4B-C70A-124E-9E3D9C08C21F}"/>
              </a:ext>
            </a:extLst>
          </p:cNvPr>
          <p:cNvSpPr/>
          <p:nvPr/>
        </p:nvSpPr>
        <p:spPr>
          <a:xfrm>
            <a:off x="4835999" y="2169000"/>
            <a:ext cx="2520000" cy="2520000"/>
          </a:xfrm>
          <a:prstGeom prst="diamond">
            <a:avLst/>
          </a:prstGeom>
          <a:noFill/>
          <a:ln w="38100"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912612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2918DBF-3758-64C4-B99D-01483CCE4944}"/>
              </a:ext>
            </a:extLst>
          </p:cNvPr>
          <p:cNvSpPr txBox="1"/>
          <p:nvPr/>
        </p:nvSpPr>
        <p:spPr>
          <a:xfrm>
            <a:off x="1646663" y="828288"/>
            <a:ext cx="8898673" cy="520142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6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작업</a:t>
            </a:r>
            <a:endParaRPr lang="en-US" altLang="ko-KR" sz="166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algn="ctr"/>
            <a:r>
              <a:rPr lang="ko-KR" altLang="en-US" sz="16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책갈피</a:t>
            </a:r>
            <a:endParaRPr lang="en-US" altLang="ko-KR" sz="166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179621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11E38D-58F6-FF9C-7FCA-93FDA94474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92188B5-504F-E214-5E8C-9A76ABCDB778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287C010-4C3F-F326-087C-F2C05EF4A4F8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7DC0FD5-7377-5F66-9CD2-368E4A91C686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AEA6C90D-846D-F80B-5C2F-1C12C67073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71F7C80-6802-B334-14BC-CF28490D4E41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E1370A6-88B8-EAA1-CB97-1F284215BEFD}"/>
              </a:ext>
            </a:extLst>
          </p:cNvPr>
          <p:cNvSpPr txBox="1"/>
          <p:nvPr/>
        </p:nvSpPr>
        <p:spPr>
          <a:xfrm>
            <a:off x="266700" y="1225344"/>
            <a:ext cx="11658600" cy="8394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매커니즘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시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로딩중에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en-US" altLang="ko-KR" sz="1400" dirty="0" err="1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vivrin_content_table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을 참조하여 콘텐츠를 랜덤으로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개를 선별합니다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700B9F-3A74-D0D9-DB4D-B852FB80E5FC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세부 규칙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905637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E700E0-242C-A67B-9198-B80CDBA65F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913BAAF8-F4F7-7A77-B3EE-62F296D083AB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4706A91-1BAE-DBD6-B0BC-4672C7A7DC58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9E0CCF3-257B-70CF-97FD-5196DACC4F5B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8FF20753-8239-B6B4-D168-F1002FC419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130EDD3-ECB4-198B-889C-3608E854588B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B1C3E5F-AA26-8689-E722-2D608573706F}"/>
              </a:ext>
            </a:extLst>
          </p:cNvPr>
          <p:cNvSpPr txBox="1"/>
          <p:nvPr/>
        </p:nvSpPr>
        <p:spPr>
          <a:xfrm>
            <a:off x="266700" y="1225344"/>
            <a:ext cx="11658600" cy="277845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</a:t>
            </a: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매커니즘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선별된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개의 콘텐츠를 적용하여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출력합니다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표당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100/N(%)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 확률을 갖으며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제한 시간 종료 후 확률에 의하여 제외할 콘텐츠가 선택됩니다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은 투표자의 수입니다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(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기권자는 해당되지 않습니다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.)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파티원이 기권하는 경우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파티는 콘텐츠를 제외하지 않게 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투표로 선별된 콘텐츠는 제외 처리합니다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콘텐츠는 라운드에서 등장하지 않습니다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콘텐츠는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전용 로딩 화면에서 흑백 처리하여 보여줍니다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BB6D99-3828-C818-A586-A7CF25E437DE}"/>
              </a:ext>
            </a:extLst>
          </p:cNvPr>
          <p:cNvSpPr txBox="1"/>
          <p:nvPr/>
        </p:nvSpPr>
        <p:spPr>
          <a:xfrm>
            <a:off x="6095999" y="1980903"/>
            <a:ext cx="3325793" cy="27616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 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(129page)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233B81-5EBC-6A2C-4D94-69F644E036BA}"/>
              </a:ext>
            </a:extLst>
          </p:cNvPr>
          <p:cNvSpPr txBox="1"/>
          <p:nvPr/>
        </p:nvSpPr>
        <p:spPr>
          <a:xfrm>
            <a:off x="7137721" y="3921376"/>
            <a:ext cx="3973975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전용 로딩 화면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(129page)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DA26C9-0451-A341-B911-57CE50727787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세부 규칙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642057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E0EF53-6D12-4817-9827-A920A9CCBC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FCF50E7E-4807-A29C-360E-D80CD9139651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CD64FBB-71FE-9B04-6332-6884FF58535E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3D3317-6BC3-11FB-CC43-B3D1B9741C61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세부 규칙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95998C3-F124-1699-254D-F347C77EE756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3AF4E20F-7B23-D2D7-2C12-FE5F3B7099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B650E48-56F7-B664-2CC0-B42A448B78D2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CB95D2-D828-5AEC-C58C-582CC152B29C}"/>
              </a:ext>
            </a:extLst>
          </p:cNvPr>
          <p:cNvSpPr txBox="1"/>
          <p:nvPr/>
        </p:nvSpPr>
        <p:spPr>
          <a:xfrm>
            <a:off x="266700" y="1225344"/>
            <a:ext cx="11658600" cy="14857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큐브에서 사용 할 수 있는 특수한 효과입니다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에스더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스킬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연합군 스킬 효과를 선택한 파티원은 군단장 레이드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카제로스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레이드에서 파티장이 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에스더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스킬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연합군 스킬 효과를 선택한 파티원이 없는 경우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에스더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스킬과 연합군 스킬은 비활성화 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751398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472F04-7057-62A2-3EF0-2245BD9E0D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1CBFF484-D335-F763-69D2-41120F51423E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3D00ACE-0DEA-05C4-9388-DCF8F478A881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15D7477-84DC-50F4-DC26-E81849F07C05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324BD151-CFB2-DC34-9D7A-74F1741273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B49E9E6-836C-F74F-850A-559BFA17D11F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A3E48ED-DF71-6131-05B3-36F54246C32B}"/>
              </a:ext>
            </a:extLst>
          </p:cNvPr>
          <p:cNvSpPr txBox="1"/>
          <p:nvPr/>
        </p:nvSpPr>
        <p:spPr>
          <a:xfrm>
            <a:off x="266700" y="1225344"/>
            <a:ext cx="11658600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 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연출이 있는 콘텐츠의 기존 연출을 그대로 사용합니다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연출이 없는 콘텐츠는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연출이 나오지 않습니다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B3163A6-9508-C183-1BA6-C6114AA34A1F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세부 규칙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905033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4E3B7F-D9FA-CB0F-3472-613E10A5D0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660ABFF2-0D0E-886D-AF05-9B06D3FDD7B4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3291F4C-F620-18F6-B95E-76DE51A36224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1A840D8-A62D-BED5-C9D9-C603155C6CD0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8E20F19D-3987-6955-364C-FBC15EB3F7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1CA4030-25B3-63F1-8D18-5E018B76614C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019F31-4C7C-3656-D1B7-CCBE6355AFC7}"/>
              </a:ext>
            </a:extLst>
          </p:cNvPr>
          <p:cNvSpPr txBox="1"/>
          <p:nvPr/>
        </p:nvSpPr>
        <p:spPr>
          <a:xfrm>
            <a:off x="266700" y="1225344"/>
            <a:ext cx="11658600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전멸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전멸 시 즉시 라운드 패배로 간주합니다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연출이 없는 콘텐츠는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연출이 나오지 않습니다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560816-FD8C-E7EE-BA30-F0C05E48E914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세부 규칙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70299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F771BA-BC19-03E8-89F4-00A7D501BA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2F417F00-6FE9-CD98-B8E0-CD88ECCFEA97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D1F4C59-5474-242D-1A18-5A2221F83C5E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BC0AA31-F358-6652-45AD-B8DF594F4734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세부 규칙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47BD86A-B756-D076-DB86-6E5E1E8AA927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B3863194-CEDA-470B-C97D-35A8CEAFC6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37E5517-F3E0-153C-9D4C-D78A9326C451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02898E-2E14-81F8-7C88-5BEF690F99B1}"/>
              </a:ext>
            </a:extLst>
          </p:cNvPr>
          <p:cNvSpPr txBox="1"/>
          <p:nvPr/>
        </p:nvSpPr>
        <p:spPr>
          <a:xfrm>
            <a:off x="266699" y="1225344"/>
            <a:ext cx="11658600" cy="14857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일일 콘텐츠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카오스 던전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대륙 별 가장 높은 단계만 등장합니다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쿠르잔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전선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’, 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케누아트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요새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는 등장하지 않습니다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가디언 토벌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가디언이 등장합니다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5543CF88-01FF-2E18-509A-400DF0EE31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5588738"/>
              </p:ext>
            </p:extLst>
          </p:nvPr>
        </p:nvGraphicFramePr>
        <p:xfrm>
          <a:off x="787956" y="2776486"/>
          <a:ext cx="10788298" cy="2981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7980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758063255"/>
                    </a:ext>
                  </a:extLst>
                </a:gridCol>
                <a:gridCol w="1041531">
                  <a:extLst>
                    <a:ext uri="{9D8B030D-6E8A-4147-A177-3AD203B41FA5}">
                      <a16:colId xmlns:a16="http://schemas.microsoft.com/office/drawing/2014/main" val="3864677959"/>
                    </a:ext>
                  </a:extLst>
                </a:gridCol>
                <a:gridCol w="1020160">
                  <a:extLst>
                    <a:ext uri="{9D8B030D-6E8A-4147-A177-3AD203B41FA5}">
                      <a16:colId xmlns:a16="http://schemas.microsoft.com/office/drawing/2014/main" val="1351720602"/>
                    </a:ext>
                  </a:extLst>
                </a:gridCol>
                <a:gridCol w="139912">
                  <a:extLst>
                    <a:ext uri="{9D8B030D-6E8A-4147-A177-3AD203B41FA5}">
                      <a16:colId xmlns:a16="http://schemas.microsoft.com/office/drawing/2014/main" val="1472927182"/>
                    </a:ext>
                  </a:extLst>
                </a:gridCol>
                <a:gridCol w="1160073">
                  <a:extLst>
                    <a:ext uri="{9D8B030D-6E8A-4147-A177-3AD203B41FA5}">
                      <a16:colId xmlns:a16="http://schemas.microsoft.com/office/drawing/2014/main" val="3045137991"/>
                    </a:ext>
                  </a:extLst>
                </a:gridCol>
                <a:gridCol w="636636">
                  <a:extLst>
                    <a:ext uri="{9D8B030D-6E8A-4147-A177-3AD203B41FA5}">
                      <a16:colId xmlns:a16="http://schemas.microsoft.com/office/drawing/2014/main" val="2462038581"/>
                    </a:ext>
                  </a:extLst>
                </a:gridCol>
                <a:gridCol w="523437">
                  <a:extLst>
                    <a:ext uri="{9D8B030D-6E8A-4147-A177-3AD203B41FA5}">
                      <a16:colId xmlns:a16="http://schemas.microsoft.com/office/drawing/2014/main" val="171070591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1423855197"/>
                    </a:ext>
                  </a:extLst>
                </a:gridCol>
                <a:gridCol w="383526">
                  <a:extLst>
                    <a:ext uri="{9D8B030D-6E8A-4147-A177-3AD203B41FA5}">
                      <a16:colId xmlns:a16="http://schemas.microsoft.com/office/drawing/2014/main" val="2790882318"/>
                    </a:ext>
                  </a:extLst>
                </a:gridCol>
                <a:gridCol w="776547">
                  <a:extLst>
                    <a:ext uri="{9D8B030D-6E8A-4147-A177-3AD203B41FA5}">
                      <a16:colId xmlns:a16="http://schemas.microsoft.com/office/drawing/2014/main" val="447669251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3553956160"/>
                    </a:ext>
                  </a:extLst>
                </a:gridCol>
              </a:tblGrid>
              <a:tr h="39370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카오스 던전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베른 북부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로헨델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페이튼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파푸니카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베른 남부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엘가시아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볼다이크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7887401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악몽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대지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그림자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태양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절망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천공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계몽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0">
                <a:tc rowSpan="8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가디언 토벌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단계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우르닐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루메루스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빙결의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레기오로스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베르투스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8520927"/>
                  </a:ext>
                </a:extLst>
              </a:tr>
              <a:tr h="22510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단계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크로마니움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나크라세나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홍염의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요호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타이탈로스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3751252"/>
                  </a:ext>
                </a:extLst>
              </a:tr>
              <a:tr h="17589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단계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어둠의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레기오로스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헬가이아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칼벤투스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아카테스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1680945"/>
                  </a:ext>
                </a:extLst>
              </a:tr>
              <a:tr h="12668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단계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혹한의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헬가이아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용암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크로마니움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레바노스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엘버하스틱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2239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단계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중갑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나크라세나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이그렉시온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흑야의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요호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벨가누스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696424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단계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데스칼루다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쿤겔라니움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칼엘리고스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하누마탄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671030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정화 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단계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소나벨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가르가디스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베스칼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764565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정화 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단계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아게오로스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스콜라키아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78122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1790664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9F25C6-371D-9092-B7CA-84DCB39F4A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F5D5565A-7857-889E-1A45-16E626BF8228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99B0213-E655-D3EC-C26B-9DCB5EB3F402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7EB36D-33F8-9832-67B2-F30B7F8C3459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세부 규칙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A0AE5D3-99F2-F929-3BD5-400BB93FFD50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BA057509-97A2-1E69-B101-6D7B737BC7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3B3AC31-691A-5A3B-1F95-7B87199FA206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32079AC-830E-2143-C42C-985DD67677B4}"/>
              </a:ext>
            </a:extLst>
          </p:cNvPr>
          <p:cNvSpPr txBox="1"/>
          <p:nvPr/>
        </p:nvSpPr>
        <p:spPr>
          <a:xfrm>
            <a:off x="266699" y="1225344"/>
            <a:ext cx="11658600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레이드 콘텐츠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군단장 레이드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어둠군단장 레이드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관문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을 제외한 모든 관문이 등장합니다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424E633-39AA-D192-B532-328519CE6F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6246384"/>
              </p:ext>
            </p:extLst>
          </p:nvPr>
        </p:nvGraphicFramePr>
        <p:xfrm>
          <a:off x="787955" y="2402863"/>
          <a:ext cx="10788300" cy="27559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4657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21889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1218896">
                  <a:extLst>
                    <a:ext uri="{9D8B030D-6E8A-4147-A177-3AD203B41FA5}">
                      <a16:colId xmlns:a16="http://schemas.microsoft.com/office/drawing/2014/main" val="1903358406"/>
                    </a:ext>
                  </a:extLst>
                </a:gridCol>
                <a:gridCol w="1840946">
                  <a:extLst>
                    <a:ext uri="{9D8B030D-6E8A-4147-A177-3AD203B41FA5}">
                      <a16:colId xmlns:a16="http://schemas.microsoft.com/office/drawing/2014/main" val="2490190647"/>
                    </a:ext>
                  </a:extLst>
                </a:gridCol>
                <a:gridCol w="1751635">
                  <a:extLst>
                    <a:ext uri="{9D8B030D-6E8A-4147-A177-3AD203B41FA5}">
                      <a16:colId xmlns:a16="http://schemas.microsoft.com/office/drawing/2014/main" val="1494944006"/>
                    </a:ext>
                  </a:extLst>
                </a:gridCol>
                <a:gridCol w="1751635">
                  <a:extLst>
                    <a:ext uri="{9D8B030D-6E8A-4147-A177-3AD203B41FA5}">
                      <a16:colId xmlns:a16="http://schemas.microsoft.com/office/drawing/2014/main" val="1937688269"/>
                    </a:ext>
                  </a:extLst>
                </a:gridCol>
                <a:gridCol w="1751635">
                  <a:extLst>
                    <a:ext uri="{9D8B030D-6E8A-4147-A177-3AD203B41FA5}">
                      <a16:colId xmlns:a16="http://schemas.microsoft.com/office/drawing/2014/main" val="2032583863"/>
                    </a:ext>
                  </a:extLst>
                </a:gridCol>
              </a:tblGrid>
              <a:tr h="393700">
                <a:tc rowSpan="7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 레이드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분류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난이도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0089668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마수군단장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하드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검은 산의 포식자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마수군단장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발탄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2684009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욕망군단장</a:t>
                      </a:r>
                      <a:endParaRPr lang="en-US" altLang="ko-KR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탐식자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비아키스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욕망군단장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비아키스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9746538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광기군단장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노말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세이튼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쿠크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쿠크세이튼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9951299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몽환군단장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하드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게헤나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&amp;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헬카서스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아슈타로테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태초의 악몽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몽환군단장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아브렐슈드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4108057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질병군단장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비통의 지배자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마우르그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쇠락의 군주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일리아칸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질병군단장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일리아칸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8908992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어둠군단장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칠흑의 숭배자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킬리네사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어둠의 기사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발리나크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빛을 꺼트리는 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카멘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X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892291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8629F390-5196-77DD-DAC1-26FC5A635F51}"/>
              </a:ext>
            </a:extLst>
          </p:cNvPr>
          <p:cNvSpPr txBox="1"/>
          <p:nvPr/>
        </p:nvSpPr>
        <p:spPr>
          <a:xfrm>
            <a:off x="1997069" y="2074637"/>
            <a:ext cx="4910074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어둠군단장 레이드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관문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은 난이도 문제로 인하여 제외하였습니다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4489910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E7274989-A4F7-4A32-A17B-E5D7F33F3BEC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A5E650-384B-44B7-9D94-29F493D504B9}"/>
              </a:ext>
            </a:extLst>
          </p:cNvPr>
          <p:cNvSpPr txBox="1"/>
          <p:nvPr/>
        </p:nvSpPr>
        <p:spPr>
          <a:xfrm>
            <a:off x="921556" y="1144914"/>
            <a:ext cx="10348888" cy="456817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기존 </a:t>
            </a:r>
            <a:r>
              <a:rPr lang="ko-KR" altLang="en-US" sz="16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로스트아크의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콘텐츠는 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PVE 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위주이며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이에 맞춰 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PVE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선호하는 유저들이 대다수를 차지하게 되어 유저들끼리 직접적으로 전투하는 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 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증명의 전장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6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로웬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 이용률이 매우 저조한 상태입니다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허나 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PVE 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콘텐츠만 하기에는 경쟁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승부욕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등의 재미를 느끼기 어렵기에 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PVE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와 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적절히 조합한 형태의 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 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콘텐츠를 기획하여 거부감이 없는 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제공하고자 합니다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현재 유저들은 더 이상 레이드의 클리어에 목적을 두지 않고 흔히 </a:t>
            </a:r>
            <a:r>
              <a:rPr lang="ko-KR" altLang="en-US" sz="16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잔혈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MVP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 목적을 두는 경향이 강해졌으며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좀 더 나아가 직접 시각적으로 보여주는 딜 미터기에 대한 갈망이 강해졌습니다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이는 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PVE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로는 충족시켜주지 못하는 </a:t>
            </a:r>
            <a:r>
              <a:rPr lang="ko-KR" altLang="en-US" sz="16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유저간의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경쟁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승부욕 등에 대한 갈증을 의미하며 이에 맞춰 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PVE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와 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절묘하게 </a:t>
            </a:r>
            <a:r>
              <a:rPr lang="ko-KR" altLang="en-US" sz="16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조합시킨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콘텐츠를 제공하여 갈증을 해소하고자 합니다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기존에 있는 다양한 콘텐츠들을 한 번에 즐길 수 있는 수평 콘텐츠로 기획하였습니다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69CADC-051D-47F1-9A8B-CD169786E98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01.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A24E750-B8A3-4AD8-B559-E88EB88D50CF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로스트아크 로고 | 로아 인벤">
            <a:extLst>
              <a:ext uri="{FF2B5EF4-FFF2-40B4-BE49-F238E27FC236}">
                <a16:creationId xmlns:a16="http://schemas.microsoft.com/office/drawing/2014/main" id="{53BF5796-5CF5-41C8-9189-E9DAAE567F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83224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DA04D5-486F-50ED-71DD-ED944B6DD0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DAD1D1F4-61EE-EADF-7111-AA6B90ED562D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62C6BF1-346E-A59C-908C-BF857D157573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057C06-1136-C8D5-15BF-71822969D67D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세부 규칙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6AE8CEF-9E20-0142-D98D-B3A2BB3DFC6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BEBBD025-32FB-0862-D148-34ED33D5C7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6B2FE8F-813B-CA08-A6D9-FA3A3444BE19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3/5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C946E10-5DDA-6623-026D-471691A26221}"/>
              </a:ext>
            </a:extLst>
          </p:cNvPr>
          <p:cNvSpPr txBox="1"/>
          <p:nvPr/>
        </p:nvSpPr>
        <p:spPr>
          <a:xfrm>
            <a:off x="266699" y="1225344"/>
            <a:ext cx="11658600" cy="8394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레이드 콘텐츠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카제로스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레이드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&amp;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에픽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레이드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관문이 하드 난이도로 등장합니다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39219B12-B583-AE2D-958F-1DE45D2A8F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9265985"/>
              </p:ext>
            </p:extLst>
          </p:nvPr>
        </p:nvGraphicFramePr>
        <p:xfrm>
          <a:off x="787956" y="2124279"/>
          <a:ext cx="10788300" cy="1574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53970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2531751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1441947">
                  <a:extLst>
                    <a:ext uri="{9D8B030D-6E8A-4147-A177-3AD203B41FA5}">
                      <a16:colId xmlns:a16="http://schemas.microsoft.com/office/drawing/2014/main" val="2392294358"/>
                    </a:ext>
                  </a:extLst>
                </a:gridCol>
                <a:gridCol w="2830316">
                  <a:extLst>
                    <a:ext uri="{9D8B030D-6E8A-4147-A177-3AD203B41FA5}">
                      <a16:colId xmlns:a16="http://schemas.microsoft.com/office/drawing/2014/main" val="2490190647"/>
                    </a:ext>
                  </a:extLst>
                </a:gridCol>
                <a:gridCol w="2830316">
                  <a:extLst>
                    <a:ext uri="{9D8B030D-6E8A-4147-A177-3AD203B41FA5}">
                      <a16:colId xmlns:a16="http://schemas.microsoft.com/office/drawing/2014/main" val="1494944006"/>
                    </a:ext>
                  </a:extLst>
                </a:gridCol>
              </a:tblGrid>
              <a:tr h="393700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카제로스</a:t>
                      </a:r>
                      <a:b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분류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난이도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0089668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서막 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붉어진 백야의 나선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하드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붉은 재앙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다르키엘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에키드나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2684009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막 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대지를 부수는 업화의 궤적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하드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죽음의 왕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일리아칸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짓밟는 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에기르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8908992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막 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부유하는 악몽의 진혼곡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하드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도륙하는 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나로크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몽환군단장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아브렐슈드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8922919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0782D73B-8CBA-03B1-EA7B-15691423C5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0906412"/>
              </p:ext>
            </p:extLst>
          </p:nvPr>
        </p:nvGraphicFramePr>
        <p:xfrm>
          <a:off x="787956" y="3699079"/>
          <a:ext cx="10788300" cy="787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53970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2531751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1441947">
                  <a:extLst>
                    <a:ext uri="{9D8B030D-6E8A-4147-A177-3AD203B41FA5}">
                      <a16:colId xmlns:a16="http://schemas.microsoft.com/office/drawing/2014/main" val="1291604077"/>
                    </a:ext>
                  </a:extLst>
                </a:gridCol>
                <a:gridCol w="2830316">
                  <a:extLst>
                    <a:ext uri="{9D8B030D-6E8A-4147-A177-3AD203B41FA5}">
                      <a16:colId xmlns:a16="http://schemas.microsoft.com/office/drawing/2014/main" val="2490190647"/>
                    </a:ext>
                  </a:extLst>
                </a:gridCol>
                <a:gridCol w="2830316">
                  <a:extLst>
                    <a:ext uri="{9D8B030D-6E8A-4147-A177-3AD203B41FA5}">
                      <a16:colId xmlns:a16="http://schemas.microsoft.com/office/drawing/2014/main" val="1494944006"/>
                    </a:ext>
                  </a:extLst>
                </a:gridCol>
              </a:tblGrid>
              <a:tr h="39370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에픽</a:t>
                      </a:r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레이드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분류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난이도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0089668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폭풍의 지휘관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베히모스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노말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폭풍의 지휘관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베히모스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잔혹한 폭풍의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처단자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베히모스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2684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3888961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30C185-EB88-AC98-C5B6-0A193340AE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AB4E1086-76B1-16DE-D9BB-2507A6136CCA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B2E26A0-6608-3844-DCAF-4BE28F8AEBAB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E04FC7-C32C-D256-5594-2E76B29A4865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세부 규칙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A6E1663-FC82-2AE5-2A8B-FB58548794A5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FA09757F-37E3-5919-337E-8FAB76EA06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E9363C2-5EF2-4ED1-4B47-77DF411A432E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4/5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2E45F81-335D-3498-4A88-79A8019E3354}"/>
              </a:ext>
            </a:extLst>
          </p:cNvPr>
          <p:cNvSpPr txBox="1"/>
          <p:nvPr/>
        </p:nvSpPr>
        <p:spPr>
          <a:xfrm>
            <a:off x="266699" y="1225344"/>
            <a:ext cx="11658600" cy="14857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모험 콘텐츠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필드 보스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필드 보스의 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카오스 게이트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히든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보스가 반드시 등장합니다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모험섬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프로키온의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나침반에서 등장하는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모험섬으로만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구성됩니다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5D6FD6A-D70D-FA9E-E39A-9BFA76C2DB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3529614"/>
              </p:ext>
            </p:extLst>
          </p:nvPr>
        </p:nvGraphicFramePr>
        <p:xfrm>
          <a:off x="828594" y="2844222"/>
          <a:ext cx="10788298" cy="18338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7980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1249811">
                  <a:extLst>
                    <a:ext uri="{9D8B030D-6E8A-4147-A177-3AD203B41FA5}">
                      <a16:colId xmlns:a16="http://schemas.microsoft.com/office/drawing/2014/main" val="2758063255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1351720602"/>
                    </a:ext>
                  </a:extLst>
                </a:gridCol>
                <a:gridCol w="1160073">
                  <a:extLst>
                    <a:ext uri="{9D8B030D-6E8A-4147-A177-3AD203B41FA5}">
                      <a16:colId xmlns:a16="http://schemas.microsoft.com/office/drawing/2014/main" val="3045137991"/>
                    </a:ext>
                  </a:extLst>
                </a:gridCol>
                <a:gridCol w="1160073">
                  <a:extLst>
                    <a:ext uri="{9D8B030D-6E8A-4147-A177-3AD203B41FA5}">
                      <a16:colId xmlns:a16="http://schemas.microsoft.com/office/drawing/2014/main" val="2462038581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1423855197"/>
                    </a:ext>
                  </a:extLst>
                </a:gridCol>
                <a:gridCol w="1160073">
                  <a:extLst>
                    <a:ext uri="{9D8B030D-6E8A-4147-A177-3AD203B41FA5}">
                      <a16:colId xmlns:a16="http://schemas.microsoft.com/office/drawing/2014/main" val="2790882318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3553956160"/>
                    </a:ext>
                  </a:extLst>
                </a:gridCol>
              </a:tblGrid>
              <a:tr h="0">
                <a:tc rowSpan="7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필드 보스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아르테미스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유디아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루테란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토토이크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애니츠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아르데타인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베른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슈샤이어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7887401"/>
                  </a:ext>
                </a:extLst>
              </a:tr>
              <a:tr h="182880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루드릭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소금거인</a:t>
                      </a:r>
                      <a:endParaRPr lang="en-US" altLang="ko-KR" sz="1200" dirty="0" err="1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로블롬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카스피엘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추오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시그나투스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프록시마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타르실라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1422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카스릭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7966159"/>
                  </a:ext>
                </a:extLst>
              </a:tr>
              <a:tr h="13716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월리월리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혼재의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추오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불칸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마네스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2147480"/>
                  </a:ext>
                </a:extLst>
              </a:tr>
              <a:tr h="18288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천둥날개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509552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로헨델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페이튼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파푸니카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로웬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엘가시아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볼다이크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쿠르잔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487839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하르마게돈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티파니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엔켈라두스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모아케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헤르무트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창공의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심판자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이스라펠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드라커스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세베크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아툰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94059209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A5AD7F07-501D-8232-DF5F-953B5FDCEB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3699105"/>
              </p:ext>
            </p:extLst>
          </p:nvPr>
        </p:nvGraphicFramePr>
        <p:xfrm>
          <a:off x="828594" y="4952422"/>
          <a:ext cx="10788298" cy="914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7980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1249811">
                  <a:extLst>
                    <a:ext uri="{9D8B030D-6E8A-4147-A177-3AD203B41FA5}">
                      <a16:colId xmlns:a16="http://schemas.microsoft.com/office/drawing/2014/main" val="2758063255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1351720602"/>
                    </a:ext>
                  </a:extLst>
                </a:gridCol>
                <a:gridCol w="1160073">
                  <a:extLst>
                    <a:ext uri="{9D8B030D-6E8A-4147-A177-3AD203B41FA5}">
                      <a16:colId xmlns:a16="http://schemas.microsoft.com/office/drawing/2014/main" val="3045137991"/>
                    </a:ext>
                  </a:extLst>
                </a:gridCol>
                <a:gridCol w="1160073">
                  <a:extLst>
                    <a:ext uri="{9D8B030D-6E8A-4147-A177-3AD203B41FA5}">
                      <a16:colId xmlns:a16="http://schemas.microsoft.com/office/drawing/2014/main" val="2462038581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1423855197"/>
                    </a:ext>
                  </a:extLst>
                </a:gridCol>
                <a:gridCol w="1160073">
                  <a:extLst>
                    <a:ext uri="{9D8B030D-6E8A-4147-A177-3AD203B41FA5}">
                      <a16:colId xmlns:a16="http://schemas.microsoft.com/office/drawing/2014/main" val="2790882318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3553956160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모험섬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환영 나비 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블루홀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쿵덕쿵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아일랜드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라일라이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아일랜드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볼라르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포르페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스노우팡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아일랜드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수라도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9405920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몬테섬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하모니 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메데이아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기회의 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죽음의 협곡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고요한 안식의 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우거진 갈대의 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태초의 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28328647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D6C95E21-27DE-DD2D-31AB-DF2AA9D746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8013201"/>
              </p:ext>
            </p:extLst>
          </p:nvPr>
        </p:nvGraphicFramePr>
        <p:xfrm>
          <a:off x="828594" y="4678102"/>
          <a:ext cx="10788298" cy="2743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7980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2409883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2320145">
                  <a:extLst>
                    <a:ext uri="{9D8B030D-6E8A-4147-A177-3AD203B41FA5}">
                      <a16:colId xmlns:a16="http://schemas.microsoft.com/office/drawing/2014/main" val="1351720602"/>
                    </a:ext>
                  </a:extLst>
                </a:gridCol>
                <a:gridCol w="2320145">
                  <a:extLst>
                    <a:ext uri="{9D8B030D-6E8A-4147-A177-3AD203B41FA5}">
                      <a16:colId xmlns:a16="http://schemas.microsoft.com/office/drawing/2014/main" val="2462038581"/>
                    </a:ext>
                  </a:extLst>
                </a:gridCol>
                <a:gridCol w="2320145">
                  <a:extLst>
                    <a:ext uri="{9D8B030D-6E8A-4147-A177-3AD203B41FA5}">
                      <a16:colId xmlns:a16="http://schemas.microsoft.com/office/drawing/2014/main" val="279088231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카오스 게이트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광기의 협곡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몽환의 화원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질병의 첨탑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어둠의 성채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940592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614994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B9DD43-058F-17D4-3580-712A8692FA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39D57093-82A6-680C-80F0-094CCCD55648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FAA041D-9B12-B724-5D05-8BBDC380DDA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0D331EB-24D6-DC2A-B7AD-15C6487032CF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세부 규칙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6615243-B7A4-6F6E-63BE-C6B72B1D3FCF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330DC4A5-5761-7ABB-8893-A34B2D58FC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6A3A75B-3A36-585C-AB63-F69541DCE180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5/5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B25E6B6-37E0-A1D0-D21C-95C9E24CF8B1}"/>
              </a:ext>
            </a:extLst>
          </p:cNvPr>
          <p:cNvSpPr txBox="1"/>
          <p:nvPr/>
        </p:nvSpPr>
        <p:spPr>
          <a:xfrm>
            <a:off x="266699" y="1225344"/>
            <a:ext cx="11658600" cy="14857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 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증명의 전장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섬멸전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대장전으로 나뉘어지며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전장맵은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랜덤하게 등장합니다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섬멸전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4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명이 팀을 이루어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제한시간 동안 많은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킬을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내는 팀이 승리합니다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대장전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4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명이 팀을 이루어 순차적으로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1vs1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릴레이 전투를 이어가는 모드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912E5977-19EA-2514-4061-88C18BB35F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5089128"/>
              </p:ext>
            </p:extLst>
          </p:nvPr>
        </p:nvGraphicFramePr>
        <p:xfrm>
          <a:off x="828594" y="2836925"/>
          <a:ext cx="10788300" cy="5486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7980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2052562">
                  <a:extLst>
                    <a:ext uri="{9D8B030D-6E8A-4147-A177-3AD203B41FA5}">
                      <a16:colId xmlns:a16="http://schemas.microsoft.com/office/drawing/2014/main" val="2758063255"/>
                    </a:ext>
                  </a:extLst>
                </a:gridCol>
                <a:gridCol w="2052562">
                  <a:extLst>
                    <a:ext uri="{9D8B030D-6E8A-4147-A177-3AD203B41FA5}">
                      <a16:colId xmlns:a16="http://schemas.microsoft.com/office/drawing/2014/main" val="3784706522"/>
                    </a:ext>
                  </a:extLst>
                </a:gridCol>
                <a:gridCol w="2052562">
                  <a:extLst>
                    <a:ext uri="{9D8B030D-6E8A-4147-A177-3AD203B41FA5}">
                      <a16:colId xmlns:a16="http://schemas.microsoft.com/office/drawing/2014/main" val="779985632"/>
                    </a:ext>
                  </a:extLst>
                </a:gridCol>
                <a:gridCol w="2052562">
                  <a:extLst>
                    <a:ext uri="{9D8B030D-6E8A-4147-A177-3AD203B41FA5}">
                      <a16:colId xmlns:a16="http://schemas.microsoft.com/office/drawing/2014/main" val="21404140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증명의 전장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대전 방식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섬멸전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대장전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전장맵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콜로세움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지하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투기장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새벽의 전장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붉은장막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투기장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448993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941997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BE546A-42E5-6293-CFBC-C3DA90C7B2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7463300-03A1-0F64-681E-2D3B32AB065C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BD543CB-5971-DA08-8E00-BE3785294BE6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1172F1-72BE-287E-8113-267912C014F3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세부 규칙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D4ED96C-3B5B-1E54-F363-740CB9F307D9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AA71B7E1-36F9-6280-E9B0-5353EE8BBB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0BE9F5F-8C98-1E32-18D0-8AF604FD82E7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644ECD-A2D8-1403-7834-9A2856B12466}"/>
              </a:ext>
            </a:extLst>
          </p:cNvPr>
          <p:cNvSpPr txBox="1"/>
          <p:nvPr/>
        </p:nvSpPr>
        <p:spPr>
          <a:xfrm>
            <a:off x="266699" y="1225344"/>
            <a:ext cx="11658600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일일 콘텐츠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콘텐츠가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1640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레벨에 맞춰 변경됩니다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몬스터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스텟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체력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공격력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방어력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1640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레벨에 맞춰 변경됩니다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F4953A04-D5CB-137C-51AA-9547A156FF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4110715"/>
              </p:ext>
            </p:extLst>
          </p:nvPr>
        </p:nvGraphicFramePr>
        <p:xfrm>
          <a:off x="759767" y="2485414"/>
          <a:ext cx="8365121" cy="1061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31810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6033311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</a:tblGrid>
              <a:tr h="2362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변경점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카오스 던전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없음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가디언 토벌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데스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카운트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 →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데스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카운트 없음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85209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3524585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F8B100-45FA-17A3-5CA5-9C828CEABF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9FD53B2-A839-5609-C2F6-9A003E3DA5DD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E9B54A8-8B5C-EBEF-6998-535EA6F85083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92BC8E-1EBE-E59A-42B3-008F67670B3C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세부 규칙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B9D2827-E24E-C8AE-8681-C281359B1DEE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3D4A581E-872F-A774-E523-1311029DC0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4CD892D-F708-E799-D52C-1856B234ACB9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53BC3C-AD6B-8E85-C37B-3FB117985506}"/>
              </a:ext>
            </a:extLst>
          </p:cNvPr>
          <p:cNvSpPr txBox="1"/>
          <p:nvPr/>
        </p:nvSpPr>
        <p:spPr>
          <a:xfrm>
            <a:off x="266699" y="1225344"/>
            <a:ext cx="11658600" cy="14857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레이드 콘텐츠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콘텐츠가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1640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레벨에 맞춰 변경됩니다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몬스터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스텟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생명력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공격력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방어력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보호막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1640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레벨에 맞춰 변경된 후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50%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감소시킵니다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몬스터의 무력 게이지와 파괴 수치가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50%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감소합니다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(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패턴 시 발생하는 무력화 수치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or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파괴 수치는 추가로 별도 기재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9CFCF50F-4B04-A78B-F196-970F3F0826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1439923"/>
              </p:ext>
            </p:extLst>
          </p:nvPr>
        </p:nvGraphicFramePr>
        <p:xfrm>
          <a:off x="759766" y="2788080"/>
          <a:ext cx="10479734" cy="39337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62634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835660">
                  <a:extLst>
                    <a:ext uri="{9D8B030D-6E8A-4147-A177-3AD203B41FA5}">
                      <a16:colId xmlns:a16="http://schemas.microsoft.com/office/drawing/2014/main" val="1212204991"/>
                    </a:ext>
                  </a:extLst>
                </a:gridCol>
                <a:gridCol w="835660">
                  <a:extLst>
                    <a:ext uri="{9D8B030D-6E8A-4147-A177-3AD203B41FA5}">
                      <a16:colId xmlns:a16="http://schemas.microsoft.com/office/drawing/2014/main" val="1978291959"/>
                    </a:ext>
                  </a:extLst>
                </a:gridCol>
                <a:gridCol w="8145780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</a:tblGrid>
              <a:tr h="287839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변경점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1439193">
                <a:tc rowSpan="4">
                  <a:txBody>
                    <a:bodyPr/>
                    <a:lstStyle/>
                    <a:p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</a:t>
                      </a:r>
                      <a:b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레이드</a:t>
                      </a:r>
                      <a:endParaRPr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마수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루가루와 루카스의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결속 파괴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버프가 생성되는 인원이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루가루의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붉은 결속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등장하는 구슬이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루가루의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붉은 결속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루카스의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푸른 결속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등장하는 구슬이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루카스의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푸른 결속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검은 산의 포식자가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임의 대상을 공포 상태에 빠트리고 무력화 채널링을 하는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6815748"/>
                  </a:ext>
                </a:extLst>
              </a:tr>
              <a:tr h="28783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발탄의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부위 파괴 요구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4450782"/>
                  </a:ext>
                </a:extLst>
              </a:tr>
              <a:tr h="863516">
                <a:tc vMerge="1">
                  <a:txBody>
                    <a:bodyPr/>
                    <a:lstStyle/>
                    <a:p>
                      <a:endParaRPr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일정 시간마다 임의 대상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명에게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 주입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디버프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를 주는 패턴이 제거됩니다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욕망의 환영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등장하는 구슬의 개수가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 에너지 흡수 저지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패턴에서 붉은 구체 흡수 시 즉사에서 대미지를 받는 것으로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 에너지 흡수 저지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검은 구체 흡수 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디버프를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획득하지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4456510"/>
                  </a:ext>
                </a:extLst>
              </a:tr>
              <a:tr h="1055408">
                <a:tc vMerge="1">
                  <a:txBody>
                    <a:bodyPr/>
                    <a:lstStyle/>
                    <a:p>
                      <a:endParaRPr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절망의 늪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신속의 욕망 버프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생성되는 인원이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거대 욕망 덩어리 소환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소환되는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거대 욕망 덩어리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몬스터가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(1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시 고정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소환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거대 욕망 덩어리 소환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피의 구체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소환되는 촉수 몬스터가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욕망의 화신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900008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0952573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6EEB82B9-F147-87ED-B8AC-469BB73A953A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8FBAD59-CF4A-63F1-0509-3A5642C5D8D0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8D3462-785C-6367-C431-2A0198B3A55C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세부 규칙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611EDED-E199-A71D-1080-C29C923018CF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Picture 2" descr="로스트아크 로고 | 로아 인벤">
            <a:extLst>
              <a:ext uri="{FF2B5EF4-FFF2-40B4-BE49-F238E27FC236}">
                <a16:creationId xmlns:a16="http://schemas.microsoft.com/office/drawing/2014/main" id="{E8D8BD2F-52B8-75EC-BBF0-581D99BA79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2EE4DB2-DEFF-4C3D-7321-D76B2201D835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E94B82-1D40-A067-B9B9-C469A42D6E9D}"/>
              </a:ext>
            </a:extLst>
          </p:cNvPr>
          <p:cNvSpPr txBox="1"/>
          <p:nvPr/>
        </p:nvSpPr>
        <p:spPr>
          <a:xfrm>
            <a:off x="266699" y="1225344"/>
            <a:ext cx="11658600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레이드 콘텐츠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0C8B054A-3637-6986-92FD-3204492EA4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0302678"/>
              </p:ext>
            </p:extLst>
          </p:nvPr>
        </p:nvGraphicFramePr>
        <p:xfrm>
          <a:off x="759766" y="1836734"/>
          <a:ext cx="10479734" cy="48463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62634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835660">
                  <a:extLst>
                    <a:ext uri="{9D8B030D-6E8A-4147-A177-3AD203B41FA5}">
                      <a16:colId xmlns:a16="http://schemas.microsoft.com/office/drawing/2014/main" val="1212204991"/>
                    </a:ext>
                  </a:extLst>
                </a:gridCol>
                <a:gridCol w="835660">
                  <a:extLst>
                    <a:ext uri="{9D8B030D-6E8A-4147-A177-3AD203B41FA5}">
                      <a16:colId xmlns:a16="http://schemas.microsoft.com/office/drawing/2014/main" val="1978291959"/>
                    </a:ext>
                  </a:extLst>
                </a:gridCol>
                <a:gridCol w="8145780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</a:tblGrid>
              <a:tr h="150897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변경점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290654">
                <a:tc rowSpan="4">
                  <a:txBody>
                    <a:bodyPr/>
                    <a:lstStyle/>
                    <a:p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</a:t>
                      </a:r>
                      <a:b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레이드</a:t>
                      </a:r>
                      <a:endParaRPr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광기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1~3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없음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6815748"/>
                  </a:ext>
                </a:extLst>
              </a:tr>
              <a:tr h="855083">
                <a:tc vMerge="1">
                  <a:txBody>
                    <a:bodyPr/>
                    <a:lstStyle/>
                    <a:p>
                      <a:endParaRPr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파티가 나눠서 입장하지 않고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파티의 위치에서 입장하는 것으로 고정됩니다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임의의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파티원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명씩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절망의 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과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분노의 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 입장합니다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슬픔의 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과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침식의 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은 등장하지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악몽의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게헤나와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악몽의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헬카서스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처치 시 무력화 지속 시간이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주황색 보호막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빛의 가호 장판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각각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시와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시와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9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시의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번째 안전 지대가 생성되지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연속 카운터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몬스터를 생성하지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연속 카운터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카운터 횟수가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4456510"/>
                  </a:ext>
                </a:extLst>
              </a:tr>
              <a:tr h="213147">
                <a:tc vMerge="1">
                  <a:txBody>
                    <a:bodyPr/>
                    <a:lstStyle/>
                    <a:p>
                      <a:endParaRPr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갈래 길에서 좌우측 길이 차단되며 양쪽의 마법석이 등장하지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미로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황금창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낙인이 부여되는 인원이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미로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황금창을 장판에 떨구지 못하면 매혹에 걸리는 인원이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떨어지는 운석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운석의 개수가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곱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고정 생성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이후 곱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자리 중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랜덤 생성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 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떨어지는 운석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몽환의 눈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푸른 창과 붉은 낫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장판 파훼 개수가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90000849"/>
                  </a:ext>
                </a:extLst>
              </a:tr>
              <a:tr h="213147">
                <a:tc vMerge="1">
                  <a:txBody>
                    <a:bodyPr/>
                    <a:lstStyle/>
                    <a:p>
                      <a:endParaRPr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붉은색 얼룩 메인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기믹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무력 횟수가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붉은색 얼룩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메인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기믹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붉은색 얼룩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페이즈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변환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기믹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등장하는 노란색 구체 생성 방향이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360º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180º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붉은색 얼룩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페이즈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변환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기믹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등장하는 노란색 구체 개수가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노란색 물결선 메인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기믹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생성되는 검은색 구슬이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파란색 표식 위치에서 고정 생성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노란색 물결선 메인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기믹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별 무늬 메인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기믹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155108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8008317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59EC88-8D42-841C-6AA6-92C9351265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699CC49A-9191-D1DC-8260-3B30E93445CC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ECE55B3-AA81-280B-14A7-0D8CE3F914E3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3A3AA2-793A-4BDA-0555-A1A178E0BBF8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세부 규칙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DB7083E-A388-D47B-9094-52A2F9638AFB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Picture 2" descr="로스트아크 로고 | 로아 인벤">
            <a:extLst>
              <a:ext uri="{FF2B5EF4-FFF2-40B4-BE49-F238E27FC236}">
                <a16:creationId xmlns:a16="http://schemas.microsoft.com/office/drawing/2014/main" id="{BEC9BB64-2573-3394-5CDB-3E26BCE1A5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B95633D-61DE-0341-9E94-980487A6CD1A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B563E39-3453-1514-CF6D-9E60BC1485A2}"/>
              </a:ext>
            </a:extLst>
          </p:cNvPr>
          <p:cNvSpPr txBox="1"/>
          <p:nvPr/>
        </p:nvSpPr>
        <p:spPr>
          <a:xfrm>
            <a:off x="266699" y="1225344"/>
            <a:ext cx="11658600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레이드 콘텐츠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16F901BA-D2F3-DE45-96A5-F359B4E602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9063705"/>
              </p:ext>
            </p:extLst>
          </p:nvPr>
        </p:nvGraphicFramePr>
        <p:xfrm>
          <a:off x="759766" y="1836734"/>
          <a:ext cx="10479734" cy="48463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62634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835660">
                  <a:extLst>
                    <a:ext uri="{9D8B030D-6E8A-4147-A177-3AD203B41FA5}">
                      <a16:colId xmlns:a16="http://schemas.microsoft.com/office/drawing/2014/main" val="1212204991"/>
                    </a:ext>
                  </a:extLst>
                </a:gridCol>
                <a:gridCol w="835660">
                  <a:extLst>
                    <a:ext uri="{9D8B030D-6E8A-4147-A177-3AD203B41FA5}">
                      <a16:colId xmlns:a16="http://schemas.microsoft.com/office/drawing/2014/main" val="1978291959"/>
                    </a:ext>
                  </a:extLst>
                </a:gridCol>
                <a:gridCol w="8145780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</a:tblGrid>
              <a:tr h="150897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변경점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213147">
                <a:tc rowSpan="4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</a:t>
                      </a:r>
                      <a:b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 혼란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 혼란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디버프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생성되는 인원이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 혼란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등장하는 구체의 생명력이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 세계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등장하는 문양이 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/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원 교집합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/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/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팔각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개만 등장합니다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맞이하라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등장하는 검은 구슬이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맞이하라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아브렐슈드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잔상의 무력화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or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카운터를 실패해도 보라색 운석이 투하되지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8873489"/>
                  </a:ext>
                </a:extLst>
              </a:tr>
              <a:tr h="213147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질병체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등장하는 초록색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/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검은색 구슬이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곱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고정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생성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질병의 기운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질병이 만연한 곳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곱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자리 중 초록색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/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검은색 구슬이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개만 생성됩니다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(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노말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패턴 적용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질병의 하수인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질병의 하수인 몬스터가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(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노말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패턴 적용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사무친 부패의 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감금 상태이상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높은 타수의 감금 상태이상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 걸리는 인원이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32580866"/>
                  </a:ext>
                </a:extLst>
              </a:tr>
              <a:tr h="213147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 표식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 증가시키는 질병 게이지가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촉수 소환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등장하는 촉수 몬스터가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4~8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죽음의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탐식자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굶주린 공허의 처형자가 나타나는 주기가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70%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증가합니다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F0000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F0000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죽음의 </a:t>
                      </a:r>
                      <a:r>
                        <a:rPr lang="ko-KR" altLang="en-US" sz="1200" dirty="0" err="1">
                          <a:solidFill>
                            <a:srgbClr val="FF0000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탐식자</a:t>
                      </a:r>
                      <a:r>
                        <a:rPr lang="en-US" altLang="ko-KR" sz="1200" dirty="0">
                          <a:solidFill>
                            <a:srgbClr val="FF0000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F0000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이거 똥 </a:t>
                      </a:r>
                      <a:r>
                        <a:rPr lang="ko-KR" altLang="en-US" sz="1200" dirty="0" err="1">
                          <a:solidFill>
                            <a:srgbClr val="FF0000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디버프</a:t>
                      </a:r>
                      <a:r>
                        <a:rPr lang="ko-KR" altLang="en-US" sz="1200" dirty="0">
                          <a:solidFill>
                            <a:srgbClr val="FF0000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이름 </a:t>
                      </a:r>
                      <a:r>
                        <a:rPr lang="ko-KR" altLang="en-US" sz="1200" dirty="0" err="1">
                          <a:solidFill>
                            <a:srgbClr val="FF0000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머임</a:t>
                      </a:r>
                      <a:r>
                        <a:rPr lang="en-US" altLang="ko-KR" sz="1200" dirty="0">
                          <a:solidFill>
                            <a:srgbClr val="FF0000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? </a:t>
                      </a:r>
                      <a:r>
                        <a:rPr lang="ko-KR" altLang="en-US" sz="1200" dirty="0" err="1">
                          <a:solidFill>
                            <a:srgbClr val="FF0000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쨋든</a:t>
                      </a:r>
                      <a:r>
                        <a:rPr lang="ko-KR" altLang="en-US" sz="1200" dirty="0">
                          <a:solidFill>
                            <a:srgbClr val="FF0000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똥 안  생김</a:t>
                      </a:r>
                      <a:endParaRPr lang="en-US" altLang="ko-KR" sz="1200" dirty="0">
                        <a:solidFill>
                          <a:srgbClr val="FF0000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휘몰아치는 절규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파괴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소수점 발생 시 내림 처리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5714943"/>
                  </a:ext>
                </a:extLst>
              </a:tr>
              <a:tr h="213147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 종양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과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탐식의 눈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 등장하지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죽음의 의식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석상 레이저에 맞을 때 중첩되는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피해 증가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디버프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의 최대 스택이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스택으로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죽음의 의식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영혼 흡수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6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시 석상이 생성되지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영혼 흡수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쇠락의 의식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석상 무력화 패턴이 등장하지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쇠락의 의식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모든 석상이 즉시 생성됩니다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5120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2793308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89F6F7-ADB4-03F5-D769-58FC8C59F2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C7AFF0C-A6FB-4F4E-772E-E18C565819A4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176703-088B-4194-107A-CA438A56F057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967458-9206-1BA9-15CA-92A3C3429CE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세부 규칙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086416F-879F-577D-4EDD-FF2B1A5CC7AB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Picture 2" descr="로스트아크 로고 | 로아 인벤">
            <a:extLst>
              <a:ext uri="{FF2B5EF4-FFF2-40B4-BE49-F238E27FC236}">
                <a16:creationId xmlns:a16="http://schemas.microsoft.com/office/drawing/2014/main" id="{1122565B-02F9-0246-E64F-2F8B750662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475599C-0C47-D4C9-9FD6-43CDCF95311A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D781D71-AB53-68D3-E04B-027643D2A5C9}"/>
              </a:ext>
            </a:extLst>
          </p:cNvPr>
          <p:cNvSpPr txBox="1"/>
          <p:nvPr/>
        </p:nvSpPr>
        <p:spPr>
          <a:xfrm>
            <a:off x="266699" y="1225344"/>
            <a:ext cx="11658600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레이드 콘텐츠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36FA19CB-36DB-5D83-F05A-1A29AC8406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9215803"/>
              </p:ext>
            </p:extLst>
          </p:nvPr>
        </p:nvGraphicFramePr>
        <p:xfrm>
          <a:off x="759766" y="1836734"/>
          <a:ext cx="10479734" cy="48463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62634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835660">
                  <a:extLst>
                    <a:ext uri="{9D8B030D-6E8A-4147-A177-3AD203B41FA5}">
                      <a16:colId xmlns:a16="http://schemas.microsoft.com/office/drawing/2014/main" val="1212204991"/>
                    </a:ext>
                  </a:extLst>
                </a:gridCol>
                <a:gridCol w="835660">
                  <a:extLst>
                    <a:ext uri="{9D8B030D-6E8A-4147-A177-3AD203B41FA5}">
                      <a16:colId xmlns:a16="http://schemas.microsoft.com/office/drawing/2014/main" val="1978291959"/>
                    </a:ext>
                  </a:extLst>
                </a:gridCol>
                <a:gridCol w="8145780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</a:tblGrid>
              <a:tr h="150897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변경점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213147">
                <a:tc rowSpan="4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</a:t>
                      </a:r>
                      <a:b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쇠락의 의식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패턴의 제한 시간이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분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분으로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쇠락의 의식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패턴의 충격파 대미지가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70%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쇠락의 의식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패턴의 검은 레이저 대미지가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태동하는 부패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파괴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512029"/>
                  </a:ext>
                </a:extLst>
              </a:tr>
              <a:tr h="213147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어둠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킬리네사에게서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주기적으로 떨어지는 작은 덩어리의 생명력이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첫 번째 촉수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생성되는 촉수의 위치가 곱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자리로 고정됩니다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첫 번째 촉수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생성되는 촉수의 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첫 번째 촉수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지면 균열 폭발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생성되는 촉수가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두 번째 촉수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킬리네사의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눈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숭고한 결심 버프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생기지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킬리네사의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눈 광역 공격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피격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약점 노출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디버프가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발생하지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거대한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킬리네사의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눈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킬리네사의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강화 돌진 속도가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9798753"/>
                  </a:ext>
                </a:extLst>
              </a:tr>
              <a:tr h="213147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연속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카운터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카운터 횟수가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이동형 전투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발리나크를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제외한 다른 몬스터가 등장하지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소용돌이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&amp;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점막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어둠의 점막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디버프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생성되는 인원이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구슬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구슬이 주는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구슬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영역 제한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패턴의 제한 시간이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분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5600605"/>
                  </a:ext>
                </a:extLst>
              </a:tr>
              <a:tr h="213147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그림자 표식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 부여되는 인원이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(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노말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패턴 적용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그림자 표식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 부여되는 주기가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격돌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 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탈진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디버프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생성되지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대검 조우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657187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7658055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6DE89C-988F-0483-FFA5-B9AE0C4885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6D41343-B1B7-310E-3108-519F0E6798F9}"/>
              </a:ext>
            </a:extLst>
          </p:cNvPr>
          <p:cNvCxnSpPr>
            <a:cxnSpLocks/>
          </p:cNvCxnSpPr>
          <p:nvPr/>
        </p:nvCxnSpPr>
        <p:spPr>
          <a:xfrm flipH="1">
            <a:off x="1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D1816BA0-01DF-1113-9E1F-A3AD98F0DAED}"/>
              </a:ext>
            </a:extLst>
          </p:cNvPr>
          <p:cNvCxnSpPr>
            <a:cxnSpLocks/>
          </p:cNvCxnSpPr>
          <p:nvPr/>
        </p:nvCxnSpPr>
        <p:spPr>
          <a:xfrm flipH="1">
            <a:off x="7515226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72EF2BE0-F169-B78D-DB91-8A4224EDF9AE}"/>
              </a:ext>
            </a:extLst>
          </p:cNvPr>
          <p:cNvSpPr/>
          <p:nvPr/>
        </p:nvSpPr>
        <p:spPr>
          <a:xfrm>
            <a:off x="61859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110E20CB-007D-D02A-B9BD-E21197F26D3F}"/>
              </a:ext>
            </a:extLst>
          </p:cNvPr>
          <p:cNvSpPr/>
          <p:nvPr/>
        </p:nvSpPr>
        <p:spPr>
          <a:xfrm>
            <a:off x="181551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다이아몬드 5">
            <a:extLst>
              <a:ext uri="{FF2B5EF4-FFF2-40B4-BE49-F238E27FC236}">
                <a16:creationId xmlns:a16="http://schemas.microsoft.com/office/drawing/2014/main" id="{7B78CDBE-53A7-2ABE-0175-749DFE7E852A}"/>
              </a:ext>
            </a:extLst>
          </p:cNvPr>
          <p:cNvSpPr/>
          <p:nvPr/>
        </p:nvSpPr>
        <p:spPr>
          <a:xfrm>
            <a:off x="301243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33763E-43CB-64DE-2323-DB19C6449A04}"/>
              </a:ext>
            </a:extLst>
          </p:cNvPr>
          <p:cNvSpPr txBox="1"/>
          <p:nvPr/>
        </p:nvSpPr>
        <p:spPr>
          <a:xfrm>
            <a:off x="1444536" y="247781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소개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E484F3-54E2-7C4C-3906-305219C364B7}"/>
              </a:ext>
            </a:extLst>
          </p:cNvPr>
          <p:cNvSpPr txBox="1"/>
          <p:nvPr/>
        </p:nvSpPr>
        <p:spPr>
          <a:xfrm>
            <a:off x="264601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다이아몬드 10">
            <a:extLst>
              <a:ext uri="{FF2B5EF4-FFF2-40B4-BE49-F238E27FC236}">
                <a16:creationId xmlns:a16="http://schemas.microsoft.com/office/drawing/2014/main" id="{C2E9BE27-9C17-EBEE-63FD-171FFFF3DA9C}"/>
              </a:ext>
            </a:extLst>
          </p:cNvPr>
          <p:cNvSpPr/>
          <p:nvPr/>
        </p:nvSpPr>
        <p:spPr>
          <a:xfrm>
            <a:off x="4209354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C884BC2-29A2-196C-1D35-24D202404ADC}"/>
              </a:ext>
            </a:extLst>
          </p:cNvPr>
          <p:cNvSpPr txBox="1"/>
          <p:nvPr/>
        </p:nvSpPr>
        <p:spPr>
          <a:xfrm>
            <a:off x="3842930" y="248343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994519FC-B5C3-D343-3976-5BDB3FC3CABF}"/>
              </a:ext>
            </a:extLst>
          </p:cNvPr>
          <p:cNvSpPr/>
          <p:nvPr/>
        </p:nvSpPr>
        <p:spPr>
          <a:xfrm>
            <a:off x="1121340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34521A2-90D6-46D8-052B-A3D970A083FF}"/>
              </a:ext>
            </a:extLst>
          </p:cNvPr>
          <p:cNvSpPr txBox="1"/>
          <p:nvPr/>
        </p:nvSpPr>
        <p:spPr>
          <a:xfrm>
            <a:off x="10993354" y="2477810"/>
            <a:ext cx="80010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리소스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다이아몬드 22">
            <a:extLst>
              <a:ext uri="{FF2B5EF4-FFF2-40B4-BE49-F238E27FC236}">
                <a16:creationId xmlns:a16="http://schemas.microsoft.com/office/drawing/2014/main" id="{97EDEE5A-E80C-F0FA-3043-BD8D687EACA3}"/>
              </a:ext>
            </a:extLst>
          </p:cNvPr>
          <p:cNvSpPr/>
          <p:nvPr/>
        </p:nvSpPr>
        <p:spPr>
          <a:xfrm>
            <a:off x="1001648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BBEC700-B708-2E66-6428-423500709DEE}"/>
              </a:ext>
            </a:extLst>
          </p:cNvPr>
          <p:cNvSpPr txBox="1"/>
          <p:nvPr/>
        </p:nvSpPr>
        <p:spPr>
          <a:xfrm>
            <a:off x="965006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175BE621-07EA-3BCF-23BF-284E553AAB06}"/>
              </a:ext>
            </a:extLst>
          </p:cNvPr>
          <p:cNvSpPr/>
          <p:nvPr/>
        </p:nvSpPr>
        <p:spPr>
          <a:xfrm>
            <a:off x="881956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669226E-9B30-D1F1-96BB-F3BC32239311}"/>
              </a:ext>
            </a:extLst>
          </p:cNvPr>
          <p:cNvSpPr txBox="1"/>
          <p:nvPr/>
        </p:nvSpPr>
        <p:spPr>
          <a:xfrm>
            <a:off x="8453141" y="248018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942A8F75-D74D-19BC-5373-E26941DCF94C}"/>
              </a:ext>
            </a:extLst>
          </p:cNvPr>
          <p:cNvSpPr/>
          <p:nvPr/>
        </p:nvSpPr>
        <p:spPr>
          <a:xfrm>
            <a:off x="7622646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B35C648-1510-DC11-23BF-3B5921E6C028}"/>
              </a:ext>
            </a:extLst>
          </p:cNvPr>
          <p:cNvSpPr txBox="1"/>
          <p:nvPr/>
        </p:nvSpPr>
        <p:spPr>
          <a:xfrm>
            <a:off x="7251666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세부 규칙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1405E0F-0B8E-52A6-DC49-E44C5BD3383F}"/>
              </a:ext>
            </a:extLst>
          </p:cNvPr>
          <p:cNvSpPr txBox="1"/>
          <p:nvPr/>
        </p:nvSpPr>
        <p:spPr>
          <a:xfrm>
            <a:off x="25217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68979F84-F689-246C-CE56-47C5AE6ABE95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1" y="3429000"/>
            <a:ext cx="4835998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401998AC-BE04-69CF-93CB-BBC0C241586D}"/>
              </a:ext>
            </a:extLst>
          </p:cNvPr>
          <p:cNvCxnSpPr>
            <a:cxnSpLocks/>
            <a:endCxn id="15" idx="3"/>
          </p:cNvCxnSpPr>
          <p:nvPr/>
        </p:nvCxnSpPr>
        <p:spPr>
          <a:xfrm flipH="1">
            <a:off x="7355999" y="3429000"/>
            <a:ext cx="4836001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57F5F97A-077A-B0A2-01C7-F6941A16B723}"/>
              </a:ext>
            </a:extLst>
          </p:cNvPr>
          <p:cNvSpPr/>
          <p:nvPr/>
        </p:nvSpPr>
        <p:spPr>
          <a:xfrm>
            <a:off x="4835999" y="2169000"/>
            <a:ext cx="2520000" cy="2520000"/>
          </a:xfrm>
          <a:prstGeom prst="diamond">
            <a:avLst/>
          </a:prstGeom>
          <a:noFill/>
          <a:ln w="38100"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42B543E-A9A8-35CA-67F7-F9B51A04F56B}"/>
              </a:ext>
            </a:extLst>
          </p:cNvPr>
          <p:cNvSpPr txBox="1"/>
          <p:nvPr/>
        </p:nvSpPr>
        <p:spPr>
          <a:xfrm>
            <a:off x="4084503" y="3221972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D75344C-5941-2E51-DE36-29186579D045}"/>
              </a:ext>
            </a:extLst>
          </p:cNvPr>
          <p:cNvSpPr txBox="1"/>
          <p:nvPr/>
        </p:nvSpPr>
        <p:spPr>
          <a:xfrm>
            <a:off x="5186223" y="2514086"/>
            <a:ext cx="1790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07</a:t>
            </a:r>
            <a:endParaRPr lang="ko-KR" altLang="en-US" sz="4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142838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046384-32A7-9DA4-A8D6-31CCF48E8F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CEDFCF95-342B-699A-FFF5-C29134F8160D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D5104AF-0FD6-37A9-21DF-97E98477E58D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DF27474-1036-C241-EFD9-4FD2A8C60759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B788901D-4535-05B2-D9D8-7577D83A02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325E4D2-35E5-3349-6DD3-13F4C0CCD75E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3A14581E-DCF1-8EF1-DC1C-EC6BF7368E40}"/>
              </a:ext>
            </a:extLst>
          </p:cNvPr>
          <p:cNvGraphicFramePr>
            <a:graphicFrameLocks noGrp="1"/>
          </p:cNvGraphicFramePr>
          <p:nvPr/>
        </p:nvGraphicFramePr>
        <p:xfrm>
          <a:off x="6394449" y="1388344"/>
          <a:ext cx="5530851" cy="4297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7461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934064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619432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449894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 : 104356 (“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입장 신청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”)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휘장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28600" indent="-22860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휘장 이미지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    -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아이콘 이미지의 배경 이미지 역할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6815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2.1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휘장 아이콘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28600" indent="-22860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아이콘 이미지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    -  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무수히 작은 큐브로 이루어진 듯한 형태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    -  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큐브 내부에서 새어 나오는 빛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   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228600" indent="-228600" algn="l" latinLnBrk="1">
                        <a:buFont typeface="Arial" panose="020B0604020202020204" pitchFamily="34" charset="0"/>
                        <a:buChar char="•"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55401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메인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28600" indent="-22860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명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228600" indent="-22860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 : 104357 (“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”)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0296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서브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28600" indent="-22860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부제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228600" indent="-22860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 : 104358 (“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딛고 일어서는 과거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”)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65420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일러스트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4245500"/>
                  </a:ext>
                </a:extLst>
              </a:tr>
            </a:tbl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id="{D7430511-C282-C264-424C-7DE11754B7FF}"/>
              </a:ext>
            </a:extLst>
          </p:cNvPr>
          <p:cNvSpPr/>
          <p:nvPr/>
        </p:nvSpPr>
        <p:spPr>
          <a:xfrm>
            <a:off x="266698" y="1388344"/>
            <a:ext cx="5889069" cy="3623549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822D04-390A-620F-5953-3BA9ED6F7432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687569D-2C90-EA2A-DB56-7036659627C1}"/>
              </a:ext>
            </a:extLst>
          </p:cNvPr>
          <p:cNvSpPr/>
          <p:nvPr/>
        </p:nvSpPr>
        <p:spPr>
          <a:xfrm>
            <a:off x="311747" y="1736805"/>
            <a:ext cx="1922437" cy="2256075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C2185F4-34EC-33DE-D801-C4209CDD2849}"/>
              </a:ext>
            </a:extLst>
          </p:cNvPr>
          <p:cNvSpPr/>
          <p:nvPr/>
        </p:nvSpPr>
        <p:spPr>
          <a:xfrm>
            <a:off x="2295397" y="1736805"/>
            <a:ext cx="3860369" cy="2847387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4292D89-A04F-61C1-7B66-B68FE9435FF5}"/>
              </a:ext>
            </a:extLst>
          </p:cNvPr>
          <p:cNvSpPr/>
          <p:nvPr/>
        </p:nvSpPr>
        <p:spPr>
          <a:xfrm>
            <a:off x="2621280" y="1399790"/>
            <a:ext cx="1194718" cy="244982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AF1CAA7-EDEB-8B39-CA53-F172A16A8589}"/>
              </a:ext>
            </a:extLst>
          </p:cNvPr>
          <p:cNvSpPr/>
          <p:nvPr/>
        </p:nvSpPr>
        <p:spPr>
          <a:xfrm>
            <a:off x="2504237" y="1317377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444A36E-A2F5-1FCA-5E4B-F9E39FC32EA6}"/>
              </a:ext>
            </a:extLst>
          </p:cNvPr>
          <p:cNvSpPr/>
          <p:nvPr/>
        </p:nvSpPr>
        <p:spPr>
          <a:xfrm>
            <a:off x="311746" y="1736805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9EC5597-9B2E-21FA-0605-0707C9541D3C}"/>
              </a:ext>
            </a:extLst>
          </p:cNvPr>
          <p:cNvSpPr/>
          <p:nvPr/>
        </p:nvSpPr>
        <p:spPr>
          <a:xfrm>
            <a:off x="717512" y="1889205"/>
            <a:ext cx="1124623" cy="31869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079DE54-0AB3-2896-C890-EB990F6739A8}"/>
              </a:ext>
            </a:extLst>
          </p:cNvPr>
          <p:cNvSpPr/>
          <p:nvPr/>
        </p:nvSpPr>
        <p:spPr>
          <a:xfrm>
            <a:off x="775931" y="2387045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54C90EE-B105-E542-49D5-6969059E8DB6}"/>
              </a:ext>
            </a:extLst>
          </p:cNvPr>
          <p:cNvSpPr/>
          <p:nvPr/>
        </p:nvSpPr>
        <p:spPr>
          <a:xfrm>
            <a:off x="677127" y="2391375"/>
            <a:ext cx="370731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2.1</a:t>
            </a:r>
            <a:endParaRPr lang="ko-KR" altLang="en-US" sz="10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58A0151-5041-F811-2D74-EAC9EB0C8BDC}"/>
              </a:ext>
            </a:extLst>
          </p:cNvPr>
          <p:cNvSpPr/>
          <p:nvPr/>
        </p:nvSpPr>
        <p:spPr>
          <a:xfrm>
            <a:off x="771271" y="2374281"/>
            <a:ext cx="1070864" cy="947042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9D7A1BB4-99C4-3D9F-702F-964695F5D1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56292" y="3321323"/>
            <a:ext cx="840311" cy="840311"/>
          </a:xfrm>
          <a:prstGeom prst="rect">
            <a:avLst/>
          </a:prstGeom>
          <a:ln>
            <a:solidFill>
              <a:srgbClr val="FAEBD3"/>
            </a:solidFill>
          </a:ln>
        </p:spPr>
      </p:pic>
      <p:pic>
        <p:nvPicPr>
          <p:cNvPr id="30" name="그림 29" descr="구름, 하늘, 건물, 야외이(가) 표시된 사진&#10;&#10;자동 생성된 설명">
            <a:extLst>
              <a:ext uri="{FF2B5EF4-FFF2-40B4-BE49-F238E27FC236}">
                <a16:creationId xmlns:a16="http://schemas.microsoft.com/office/drawing/2014/main" id="{45C85214-168D-AFDE-3904-40E7D4D2A9C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1577" t="10179" r="10315" b="13118"/>
          <a:stretch/>
        </p:blipFill>
        <p:spPr>
          <a:xfrm>
            <a:off x="10015944" y="3321323"/>
            <a:ext cx="840311" cy="840311"/>
          </a:xfrm>
          <a:prstGeom prst="rect">
            <a:avLst/>
          </a:prstGeom>
          <a:ln>
            <a:solidFill>
              <a:srgbClr val="FAEBD3"/>
            </a:solidFill>
          </a:ln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0DC24705-FE61-E45C-1BB0-EC7290001B20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22909" t="10030" r="22025" b="11476"/>
          <a:stretch/>
        </p:blipFill>
        <p:spPr>
          <a:xfrm>
            <a:off x="10975596" y="3321323"/>
            <a:ext cx="840310" cy="840311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3ABD5103-485F-4906-9BA6-0C2AB2B14F8A}"/>
              </a:ext>
            </a:extLst>
          </p:cNvPr>
          <p:cNvSpPr/>
          <p:nvPr/>
        </p:nvSpPr>
        <p:spPr>
          <a:xfrm>
            <a:off x="656299" y="1826673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1F2D083-0CC9-6F5A-B977-1E1CA4AE062A}"/>
              </a:ext>
            </a:extLst>
          </p:cNvPr>
          <p:cNvSpPr/>
          <p:nvPr/>
        </p:nvSpPr>
        <p:spPr>
          <a:xfrm>
            <a:off x="938692" y="2203181"/>
            <a:ext cx="810290" cy="169945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6F273AC-7325-B6BD-D283-ED4018CE4248}"/>
              </a:ext>
            </a:extLst>
          </p:cNvPr>
          <p:cNvSpPr/>
          <p:nvPr/>
        </p:nvSpPr>
        <p:spPr>
          <a:xfrm>
            <a:off x="821198" y="2140649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882189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0CEB87F-401C-43C1-B14B-7EC79ECD8E79}"/>
              </a:ext>
            </a:extLst>
          </p:cNvPr>
          <p:cNvCxnSpPr>
            <a:cxnSpLocks/>
            <a:stCxn id="36" idx="1"/>
          </p:cNvCxnSpPr>
          <p:nvPr/>
        </p:nvCxnSpPr>
        <p:spPr>
          <a:xfrm flipH="1">
            <a:off x="1" y="3429000"/>
            <a:ext cx="4835998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86E27231-1462-491E-92BC-FD04DDDB617F}"/>
              </a:ext>
            </a:extLst>
          </p:cNvPr>
          <p:cNvCxnSpPr>
            <a:cxnSpLocks/>
            <a:endCxn id="36" idx="3"/>
          </p:cNvCxnSpPr>
          <p:nvPr/>
        </p:nvCxnSpPr>
        <p:spPr>
          <a:xfrm flipH="1">
            <a:off x="7355999" y="3429000"/>
            <a:ext cx="4836001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C808FF80-47B4-45D6-91C1-9E01F1F172F1}"/>
              </a:ext>
            </a:extLst>
          </p:cNvPr>
          <p:cNvSpPr/>
          <p:nvPr/>
        </p:nvSpPr>
        <p:spPr>
          <a:xfrm>
            <a:off x="61859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다이아몬드 19">
            <a:extLst>
              <a:ext uri="{FF2B5EF4-FFF2-40B4-BE49-F238E27FC236}">
                <a16:creationId xmlns:a16="http://schemas.microsoft.com/office/drawing/2014/main" id="{8EDC3166-EFF1-4702-8348-52B15DAE935E}"/>
              </a:ext>
            </a:extLst>
          </p:cNvPr>
          <p:cNvSpPr/>
          <p:nvPr/>
        </p:nvSpPr>
        <p:spPr>
          <a:xfrm>
            <a:off x="1815515" y="2861972"/>
            <a:ext cx="360000" cy="360000"/>
          </a:xfrm>
          <a:prstGeom prst="diamond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다이아몬드 20">
            <a:extLst>
              <a:ext uri="{FF2B5EF4-FFF2-40B4-BE49-F238E27FC236}">
                <a16:creationId xmlns:a16="http://schemas.microsoft.com/office/drawing/2014/main" id="{AD6E3DD2-1D8D-462B-9DD9-A5F1A747E567}"/>
              </a:ext>
            </a:extLst>
          </p:cNvPr>
          <p:cNvSpPr/>
          <p:nvPr/>
        </p:nvSpPr>
        <p:spPr>
          <a:xfrm>
            <a:off x="301243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203C2AD-266E-4DED-9B85-9C5FF51DCB7C}"/>
              </a:ext>
            </a:extLst>
          </p:cNvPr>
          <p:cNvSpPr txBox="1"/>
          <p:nvPr/>
        </p:nvSpPr>
        <p:spPr>
          <a:xfrm>
            <a:off x="1444536" y="247781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소개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310F138-146A-484B-BAE9-7E714A8E2E08}"/>
              </a:ext>
            </a:extLst>
          </p:cNvPr>
          <p:cNvSpPr txBox="1"/>
          <p:nvPr/>
        </p:nvSpPr>
        <p:spPr>
          <a:xfrm>
            <a:off x="264601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DE390FEF-0F0D-56BC-A964-D59006CBE618}"/>
              </a:ext>
            </a:extLst>
          </p:cNvPr>
          <p:cNvSpPr/>
          <p:nvPr/>
        </p:nvSpPr>
        <p:spPr>
          <a:xfrm>
            <a:off x="4209354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다이아몬드 6">
            <a:extLst>
              <a:ext uri="{FF2B5EF4-FFF2-40B4-BE49-F238E27FC236}">
                <a16:creationId xmlns:a16="http://schemas.microsoft.com/office/drawing/2014/main" id="{B3A24FD2-440E-7F9D-D58D-1FF1B02F1D28}"/>
              </a:ext>
            </a:extLst>
          </p:cNvPr>
          <p:cNvSpPr/>
          <p:nvPr/>
        </p:nvSpPr>
        <p:spPr>
          <a:xfrm>
            <a:off x="1121340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5A9E064-76D3-1DB8-F88A-D53FCB1CA926}"/>
              </a:ext>
            </a:extLst>
          </p:cNvPr>
          <p:cNvSpPr txBox="1"/>
          <p:nvPr/>
        </p:nvSpPr>
        <p:spPr>
          <a:xfrm>
            <a:off x="10993354" y="2477810"/>
            <a:ext cx="80010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리소스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다이아몬드 28">
            <a:extLst>
              <a:ext uri="{FF2B5EF4-FFF2-40B4-BE49-F238E27FC236}">
                <a16:creationId xmlns:a16="http://schemas.microsoft.com/office/drawing/2014/main" id="{78132F83-C103-1368-B84A-D14916FB2D85}"/>
              </a:ext>
            </a:extLst>
          </p:cNvPr>
          <p:cNvSpPr/>
          <p:nvPr/>
        </p:nvSpPr>
        <p:spPr>
          <a:xfrm>
            <a:off x="1001648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9119E87-CD41-17B9-9EDE-12457EAD76FF}"/>
              </a:ext>
            </a:extLst>
          </p:cNvPr>
          <p:cNvSpPr txBox="1"/>
          <p:nvPr/>
        </p:nvSpPr>
        <p:spPr>
          <a:xfrm>
            <a:off x="965006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31" name="다이아몬드 30">
            <a:extLst>
              <a:ext uri="{FF2B5EF4-FFF2-40B4-BE49-F238E27FC236}">
                <a16:creationId xmlns:a16="http://schemas.microsoft.com/office/drawing/2014/main" id="{627718F6-281E-4914-9216-72F1A508FA54}"/>
              </a:ext>
            </a:extLst>
          </p:cNvPr>
          <p:cNvSpPr/>
          <p:nvPr/>
        </p:nvSpPr>
        <p:spPr>
          <a:xfrm>
            <a:off x="881956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9B6A344-A30A-473D-46D2-97645E244F8B}"/>
              </a:ext>
            </a:extLst>
          </p:cNvPr>
          <p:cNvSpPr txBox="1"/>
          <p:nvPr/>
        </p:nvSpPr>
        <p:spPr>
          <a:xfrm>
            <a:off x="8453141" y="248018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3" name="다이아몬드 32">
            <a:extLst>
              <a:ext uri="{FF2B5EF4-FFF2-40B4-BE49-F238E27FC236}">
                <a16:creationId xmlns:a16="http://schemas.microsoft.com/office/drawing/2014/main" id="{125AA5C6-D04D-F07A-6A11-74A4A67F2222}"/>
              </a:ext>
            </a:extLst>
          </p:cNvPr>
          <p:cNvSpPr/>
          <p:nvPr/>
        </p:nvSpPr>
        <p:spPr>
          <a:xfrm>
            <a:off x="7622646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4CD3A16-CAD9-6FDF-E918-963F2AB26164}"/>
              </a:ext>
            </a:extLst>
          </p:cNvPr>
          <p:cNvSpPr txBox="1"/>
          <p:nvPr/>
        </p:nvSpPr>
        <p:spPr>
          <a:xfrm>
            <a:off x="7251666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세부 규칙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4C60652-D4A7-F82E-AE9B-1F9EB3594EA9}"/>
              </a:ext>
            </a:extLst>
          </p:cNvPr>
          <p:cNvSpPr txBox="1"/>
          <p:nvPr/>
        </p:nvSpPr>
        <p:spPr>
          <a:xfrm>
            <a:off x="25217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6" name="다이아몬드 35">
            <a:extLst>
              <a:ext uri="{FF2B5EF4-FFF2-40B4-BE49-F238E27FC236}">
                <a16:creationId xmlns:a16="http://schemas.microsoft.com/office/drawing/2014/main" id="{D9BF8518-314E-1489-5756-EFD7D5D987F5}"/>
              </a:ext>
            </a:extLst>
          </p:cNvPr>
          <p:cNvSpPr/>
          <p:nvPr/>
        </p:nvSpPr>
        <p:spPr>
          <a:xfrm>
            <a:off x="4835999" y="2169000"/>
            <a:ext cx="2520000" cy="2520000"/>
          </a:xfrm>
          <a:prstGeom prst="diamond">
            <a:avLst/>
          </a:prstGeom>
          <a:noFill/>
          <a:ln w="38100"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7BF4211-B4C9-CE28-69DB-53FA82DF7691}"/>
              </a:ext>
            </a:extLst>
          </p:cNvPr>
          <p:cNvSpPr txBox="1"/>
          <p:nvPr/>
        </p:nvSpPr>
        <p:spPr>
          <a:xfrm>
            <a:off x="3842930" y="248343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63D8A63-A672-E692-006F-42BA6AD9BFE9}"/>
              </a:ext>
            </a:extLst>
          </p:cNvPr>
          <p:cNvSpPr txBox="1"/>
          <p:nvPr/>
        </p:nvSpPr>
        <p:spPr>
          <a:xfrm>
            <a:off x="4084503" y="3221972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소개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564E7E2-A5E6-5AC5-CD69-9A9F96A66668}"/>
              </a:ext>
            </a:extLst>
          </p:cNvPr>
          <p:cNvSpPr txBox="1"/>
          <p:nvPr/>
        </p:nvSpPr>
        <p:spPr>
          <a:xfrm>
            <a:off x="5186223" y="2514086"/>
            <a:ext cx="1790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02</a:t>
            </a:r>
            <a:endParaRPr lang="ko-KR" altLang="en-US" sz="4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7402872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C85BD6-DD8B-FE1E-16DA-1F32ECC182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D71D458F-215F-0786-8A21-79CD157A3DEC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57186B5-D61D-832F-14A9-4115A075CD27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92FE880-D7DD-058C-3B97-C278B3F56195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16DD423A-B928-3ED5-787B-CFADB80F90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28E7775-7142-FCE3-20E4-7B1BDFF01EF5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D7FA5C1A-C777-4569-7E73-EDF7C1A7B5AA}"/>
              </a:ext>
            </a:extLst>
          </p:cNvPr>
          <p:cNvGraphicFramePr>
            <a:graphicFrameLocks noGrp="1"/>
          </p:cNvGraphicFramePr>
          <p:nvPr/>
        </p:nvGraphicFramePr>
        <p:xfrm>
          <a:off x="6394449" y="1388344"/>
          <a:ext cx="5530851" cy="3017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7461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934064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619432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449894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 텍스트가 위치합니다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텍스트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입장 신청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휘장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28600" indent="-22860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휘장 이미지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228600" indent="-22860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아이콘 이미지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    -  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무수히 작은 큐브로 이루어진 듯한 이미지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6815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2.1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메인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28600" indent="-22860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0296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2.2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서브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28600" indent="-22860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부제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65420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2.3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42455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일러스트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28600" indent="-228600" algn="l" latinLnBrk="1">
                        <a:buFont typeface="Arial" panose="020B0604020202020204" pitchFamily="34" charset="0"/>
                        <a:buChar char="•"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4297666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F4786286-2356-7447-3F2B-6D706A7FA12D}"/>
              </a:ext>
            </a:extLst>
          </p:cNvPr>
          <p:cNvSpPr txBox="1"/>
          <p:nvPr/>
        </p:nvSpPr>
        <p:spPr>
          <a:xfrm>
            <a:off x="5482713" y="6267504"/>
            <a:ext cx="5530850" cy="3370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 버튼 누르면 </a:t>
            </a:r>
            <a:r>
              <a:rPr lang="en-US" altLang="ko-KR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200" dirty="0" err="1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r>
              <a:rPr lang="en-US" altLang="ko-KR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선택된 상태로 열린다고 명시하기</a:t>
            </a:r>
            <a:endParaRPr lang="en-US" altLang="ko-KR" sz="1200" dirty="0">
              <a:solidFill>
                <a:srgbClr val="FF0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2ABE888-A903-2A01-56F6-84A9634DE719}"/>
              </a:ext>
            </a:extLst>
          </p:cNvPr>
          <p:cNvSpPr/>
          <p:nvPr/>
        </p:nvSpPr>
        <p:spPr>
          <a:xfrm>
            <a:off x="266698" y="1388344"/>
            <a:ext cx="5889069" cy="3623549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FF4CFB38-9FE4-40D7-12B4-12872D40377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3770" t="89443" r="10729" b="1924"/>
          <a:stretch/>
        </p:blipFill>
        <p:spPr>
          <a:xfrm>
            <a:off x="357467" y="5719277"/>
            <a:ext cx="1982365" cy="400110"/>
          </a:xfrm>
          <a:prstGeom prst="rect">
            <a:avLst/>
          </a:prstGeom>
          <a:ln>
            <a:noFill/>
          </a:ln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1B5E5F98-D247-D97E-3B0C-5A9965E13C5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grayscl/>
          </a:blip>
          <a:srcRect l="63770" t="89443" r="10729" b="1924"/>
          <a:stretch/>
        </p:blipFill>
        <p:spPr>
          <a:xfrm>
            <a:off x="2817196" y="5719277"/>
            <a:ext cx="1982365" cy="400110"/>
          </a:xfrm>
          <a:prstGeom prst="rect">
            <a:avLst/>
          </a:prstGeom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68629B0-DF89-AFBF-3952-C7004CFD4BD8}"/>
              </a:ext>
            </a:extLst>
          </p:cNvPr>
          <p:cNvSpPr txBox="1"/>
          <p:nvPr/>
        </p:nvSpPr>
        <p:spPr>
          <a:xfrm>
            <a:off x="266698" y="5280758"/>
            <a:ext cx="4800600" cy="3777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하기 버튼 활성화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/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비활성화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변화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화살표: 아래쪽 4">
            <a:extLst>
              <a:ext uri="{FF2B5EF4-FFF2-40B4-BE49-F238E27FC236}">
                <a16:creationId xmlns:a16="http://schemas.microsoft.com/office/drawing/2014/main" id="{A750A2B9-8017-6D63-9AEA-81BCBF8F7DF0}"/>
              </a:ext>
            </a:extLst>
          </p:cNvPr>
          <p:cNvSpPr/>
          <p:nvPr/>
        </p:nvSpPr>
        <p:spPr>
          <a:xfrm rot="16200000">
            <a:off x="2454689" y="5771189"/>
            <a:ext cx="247650" cy="296286"/>
          </a:xfrm>
          <a:prstGeom prst="downArrow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A16BD6-53B1-192E-C720-282BEA5512EC}"/>
              </a:ext>
            </a:extLst>
          </p:cNvPr>
          <p:cNvSpPr txBox="1"/>
          <p:nvPr/>
        </p:nvSpPr>
        <p:spPr>
          <a:xfrm>
            <a:off x="837849" y="6119387"/>
            <a:ext cx="1021600" cy="3370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활성화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6C14CD-B911-2C1F-00CE-11EFE534B501}"/>
              </a:ext>
            </a:extLst>
          </p:cNvPr>
          <p:cNvSpPr txBox="1"/>
          <p:nvPr/>
        </p:nvSpPr>
        <p:spPr>
          <a:xfrm>
            <a:off x="3297578" y="6119387"/>
            <a:ext cx="1021600" cy="3370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비활성화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FAACE93-E4D1-5957-1380-980F3C5B6556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AC080B6-7FE9-BD90-61C9-935E23965453}"/>
              </a:ext>
            </a:extLst>
          </p:cNvPr>
          <p:cNvSpPr/>
          <p:nvPr/>
        </p:nvSpPr>
        <p:spPr>
          <a:xfrm>
            <a:off x="311747" y="1736805"/>
            <a:ext cx="1922437" cy="2256075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E0FB8E2-31BE-FC79-AEE1-7042B8524CC6}"/>
              </a:ext>
            </a:extLst>
          </p:cNvPr>
          <p:cNvSpPr/>
          <p:nvPr/>
        </p:nvSpPr>
        <p:spPr>
          <a:xfrm>
            <a:off x="2295397" y="1736805"/>
            <a:ext cx="3860369" cy="2847387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DC5B9AD-5152-84FF-9725-FDC244CC988B}"/>
              </a:ext>
            </a:extLst>
          </p:cNvPr>
          <p:cNvSpPr/>
          <p:nvPr/>
        </p:nvSpPr>
        <p:spPr>
          <a:xfrm>
            <a:off x="2621280" y="1399790"/>
            <a:ext cx="1194718" cy="244982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012A48E-4E8C-FF4F-ACCB-39CEB53E85E2}"/>
              </a:ext>
            </a:extLst>
          </p:cNvPr>
          <p:cNvSpPr/>
          <p:nvPr/>
        </p:nvSpPr>
        <p:spPr>
          <a:xfrm>
            <a:off x="2504237" y="1317377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1DA3052-3ED1-A0A2-8390-5E0BC0B307E7}"/>
              </a:ext>
            </a:extLst>
          </p:cNvPr>
          <p:cNvSpPr/>
          <p:nvPr/>
        </p:nvSpPr>
        <p:spPr>
          <a:xfrm>
            <a:off x="311746" y="1736805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C7360D0-FF96-FC51-5488-7F366058BBEB}"/>
              </a:ext>
            </a:extLst>
          </p:cNvPr>
          <p:cNvSpPr/>
          <p:nvPr/>
        </p:nvSpPr>
        <p:spPr>
          <a:xfrm>
            <a:off x="717512" y="1889205"/>
            <a:ext cx="1124623" cy="31869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4BC5ED3-610E-6B2C-F08E-25282F04C826}"/>
              </a:ext>
            </a:extLst>
          </p:cNvPr>
          <p:cNvSpPr/>
          <p:nvPr/>
        </p:nvSpPr>
        <p:spPr>
          <a:xfrm>
            <a:off x="717511" y="1889205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EA155BC-85B4-7B57-50DF-2F74258C4595}"/>
              </a:ext>
            </a:extLst>
          </p:cNvPr>
          <p:cNvSpPr/>
          <p:nvPr/>
        </p:nvSpPr>
        <p:spPr>
          <a:xfrm>
            <a:off x="618707" y="1893535"/>
            <a:ext cx="370731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2.1</a:t>
            </a:r>
            <a:endParaRPr lang="ko-KR" altLang="en-US" sz="10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307DFDE-62EE-2D53-0883-4C2A55E3D446}"/>
              </a:ext>
            </a:extLst>
          </p:cNvPr>
          <p:cNvSpPr/>
          <p:nvPr/>
        </p:nvSpPr>
        <p:spPr>
          <a:xfrm>
            <a:off x="771271" y="2374281"/>
            <a:ext cx="1070864" cy="947042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923996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4846973-6C80-48D7-88BD-FEF435CC5D8A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B6121-E034-43D4-9695-682E60673F3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FDCF440-D8E4-4011-98F2-939F9C2E08A9}"/>
              </a:ext>
            </a:extLst>
          </p:cNvPr>
          <p:cNvSpPr txBox="1"/>
          <p:nvPr/>
        </p:nvSpPr>
        <p:spPr>
          <a:xfrm>
            <a:off x="266700" y="825234"/>
            <a:ext cx="614403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개방 플로우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547DB889-2B76-4AEA-BF0B-7E141C87D1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700" y="1465803"/>
            <a:ext cx="4067175" cy="805913"/>
          </a:xfrm>
          <a:prstGeom prst="rect">
            <a:avLst/>
          </a:prstGeom>
          <a:ln>
            <a:solidFill>
              <a:srgbClr val="FAEBD3"/>
            </a:solidFill>
          </a:ln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67C42C08-E502-4D56-837D-BCD713C6914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705" t="2758" r="4163" b="2528"/>
          <a:stretch/>
        </p:blipFill>
        <p:spPr>
          <a:xfrm>
            <a:off x="266700" y="2512175"/>
            <a:ext cx="4067175" cy="2814103"/>
          </a:xfrm>
          <a:prstGeom prst="rect">
            <a:avLst/>
          </a:prstGeom>
          <a:ln>
            <a:solidFill>
              <a:srgbClr val="FAEBD3"/>
            </a:solidFill>
          </a:ln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AD5A7A0F-1F03-4BBA-9196-14CE522E01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6699" y="5566737"/>
            <a:ext cx="4067175" cy="791782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23" name="화살표: 아래쪽 22">
            <a:extLst>
              <a:ext uri="{FF2B5EF4-FFF2-40B4-BE49-F238E27FC236}">
                <a16:creationId xmlns:a16="http://schemas.microsoft.com/office/drawing/2014/main" id="{AB69D73D-19B1-494E-8754-34EDB98F7D1D}"/>
              </a:ext>
            </a:extLst>
          </p:cNvPr>
          <p:cNvSpPr/>
          <p:nvPr/>
        </p:nvSpPr>
        <p:spPr>
          <a:xfrm>
            <a:off x="4519613" y="1465803"/>
            <a:ext cx="247650" cy="4899781"/>
          </a:xfrm>
          <a:prstGeom prst="downArrow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30FEA05-3EFB-443E-AAB9-3875E6833E3E}"/>
              </a:ext>
            </a:extLst>
          </p:cNvPr>
          <p:cNvSpPr txBox="1"/>
          <p:nvPr/>
        </p:nvSpPr>
        <p:spPr>
          <a:xfrm>
            <a:off x="4953000" y="1463748"/>
            <a:ext cx="6972299" cy="7009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‘[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가이드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미완료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클릭 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‘[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가이드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퀘스트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선택된 상태로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퀘스트 저널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열립니다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3A6869C-0EBB-4B55-898E-2C1928F47EB7}"/>
              </a:ext>
            </a:extLst>
          </p:cNvPr>
          <p:cNvSpPr txBox="1"/>
          <p:nvPr/>
        </p:nvSpPr>
        <p:spPr>
          <a:xfrm>
            <a:off x="4953001" y="3145430"/>
            <a:ext cx="6972299" cy="16296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퀘스트 저널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수락 버튼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을 통해 퀘스트를 받을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왜곡된 차원의 섬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차원여행자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메피토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NPC’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통해 진행됩니다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간단한 대화를 통해 클리어하는 가이드 퀘스트 형식입니다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‘[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가이드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 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퀘스트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 자세한 내용은 해당 기획서에서 다루지 않습니다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B7171CC-5E65-4CD9-B609-D475DAFBFC71}"/>
              </a:ext>
            </a:extLst>
          </p:cNvPr>
          <p:cNvSpPr txBox="1"/>
          <p:nvPr/>
        </p:nvSpPr>
        <p:spPr>
          <a:xfrm>
            <a:off x="4953000" y="5566737"/>
            <a:ext cx="6972299" cy="7009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‘[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가이드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퀘스트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완료 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활성화 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D63ADD31-C32B-46CB-981B-B90887FB17B6}"/>
              </a:ext>
            </a:extLst>
          </p:cNvPr>
          <p:cNvCxnSpPr>
            <a:cxnSpLocks/>
          </p:cNvCxnSpPr>
          <p:nvPr/>
        </p:nvCxnSpPr>
        <p:spPr>
          <a:xfrm>
            <a:off x="4619625" y="2271716"/>
            <a:ext cx="6144039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FFE9FDA6-BEDF-420E-9C7B-DE715C0A6D3E}"/>
              </a:ext>
            </a:extLst>
          </p:cNvPr>
          <p:cNvCxnSpPr>
            <a:cxnSpLocks/>
          </p:cNvCxnSpPr>
          <p:nvPr/>
        </p:nvCxnSpPr>
        <p:spPr>
          <a:xfrm>
            <a:off x="4619625" y="5325656"/>
            <a:ext cx="6144039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D533CDD5-486E-47CA-8B92-109AFD97129C}"/>
              </a:ext>
            </a:extLst>
          </p:cNvPr>
          <p:cNvSpPr txBox="1"/>
          <p:nvPr/>
        </p:nvSpPr>
        <p:spPr>
          <a:xfrm>
            <a:off x="8993985" y="1407756"/>
            <a:ext cx="1738310" cy="21544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800" i="1" u="sng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Quest ID : 114452</a:t>
            </a: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95E4D2CB-A970-4440-BA3A-D7F5CA48781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9172"/>
          <a:stretch/>
        </p:blipFill>
        <p:spPr>
          <a:xfrm>
            <a:off x="6095999" y="1371483"/>
            <a:ext cx="1251800" cy="200187"/>
          </a:xfrm>
          <a:prstGeom prst="rect">
            <a:avLst/>
          </a:prstGeom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EF2FF9E-0849-8507-2364-25FCB1632166}"/>
              </a:ext>
            </a:extLst>
          </p:cNvPr>
          <p:cNvSpPr txBox="1"/>
          <p:nvPr/>
        </p:nvSpPr>
        <p:spPr>
          <a:xfrm>
            <a:off x="5482713" y="6267504"/>
            <a:ext cx="5530850" cy="3370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이거 </a:t>
            </a:r>
            <a:r>
              <a:rPr lang="en-US" altLang="ko-KR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  <a:r>
              <a:rPr lang="ko-KR" altLang="en-US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 있는 게 맞을 듯</a:t>
            </a:r>
            <a:r>
              <a:rPr lang="en-US" altLang="ko-KR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167214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5FD4071B-E25D-4540-91A7-6719B37B8B9F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8C4C92E-8274-4B8A-890A-9D4C8541B32B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콘셉트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C7996EE0-F69E-445C-B5ED-D43E8C745EA9}"/>
              </a:ext>
            </a:extLst>
          </p:cNvPr>
          <p:cNvSpPr>
            <a:spLocks noChangeAspect="1"/>
          </p:cNvSpPr>
          <p:nvPr/>
        </p:nvSpPr>
        <p:spPr>
          <a:xfrm>
            <a:off x="266700" y="2301998"/>
            <a:ext cx="5354734" cy="2974852"/>
          </a:xfrm>
          <a:prstGeom prst="roundRect">
            <a:avLst>
              <a:gd name="adj" fmla="val 0"/>
            </a:avLst>
          </a:prstGeom>
          <a:blipFill>
            <a:blip r:embed="rId3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FA88FFF-BBF7-40E5-8ECC-1014F5DC61B7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02.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소개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21657AF-251C-4C23-8DC3-FEBF2B5E2472}"/>
              </a:ext>
            </a:extLst>
          </p:cNvPr>
          <p:cNvSpPr txBox="1"/>
          <p:nvPr/>
        </p:nvSpPr>
        <p:spPr>
          <a:xfrm>
            <a:off x="5969000" y="2030865"/>
            <a:ext cx="5956300" cy="351711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큐브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는 할 종족이 만들어낸 차원 계산 및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시물레이팅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도구이며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변수에 해당하는 모든 차원을 보여주는 유물입니다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할 종족은 여러 가문으로 구성된 종족이며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가문마다 고유한 큐브를 하나씩 소유하고 있었습니다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현재 언급된 할 종족의 가문은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에브니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가문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과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가문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입니다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먼저 발견된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에브니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와 달리 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는 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사용자의 무작위 과거를 가상의 공간에서 구현하는 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을 갖고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카제로스를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대비하여 모험가들은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이용하여 과거에 쓰러뜨린 강력한 적들을 구현하고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구현된 적을 먼저 쓰러뜨리는 내기를 하며 훈련한다는 콘셉트입니다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929647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A348DD98-9AED-4B62-94FC-0AF39CE153FB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B6121-E034-43D4-9695-682E60673F3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02.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소개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8C4C92E-8274-4B8A-890A-9D4C8541B32B}"/>
              </a:ext>
            </a:extLst>
          </p:cNvPr>
          <p:cNvSpPr txBox="1"/>
          <p:nvPr/>
        </p:nvSpPr>
        <p:spPr>
          <a:xfrm>
            <a:off x="266699" y="825234"/>
            <a:ext cx="3286125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콘텐츠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E15837-4DF6-9F05-2541-57B8491C9F0D}"/>
              </a:ext>
            </a:extLst>
          </p:cNvPr>
          <p:cNvSpPr txBox="1"/>
          <p:nvPr/>
        </p:nvSpPr>
        <p:spPr>
          <a:xfrm>
            <a:off x="266698" y="3120818"/>
            <a:ext cx="11082021" cy="18089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다양한 기존 콘텐츠들을 번갈아 가며 플레이하는 라운드 형식의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랜덤으로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개의 콘텐츠가 제시되며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제시된 콘텐츠 중에서 최대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개의 콘텐츠를 제외하고 랜덤으로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개의 콘텐츠를 플레이하게 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콘텐츠인 경우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콘텐츠의 규칙 그대로 진행됩니다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PVE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콘텐츠인 경우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목표를 더 빠르게 클리어하는 파티가 승리합니다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F6B178-1276-E5B5-5F61-6587DF01AB82}"/>
              </a:ext>
            </a:extLst>
          </p:cNvPr>
          <p:cNvSpPr txBox="1"/>
          <p:nvPr/>
        </p:nvSpPr>
        <p:spPr>
          <a:xfrm>
            <a:off x="266699" y="5072980"/>
            <a:ext cx="10348888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 인원수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파티로 구성되어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개의 파티가 서로 경쟁합니다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매칭으로만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입장 가능하여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사전에 파티를 맺는 것은 불가능합니다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C7A5ED3-7309-40F1-206E-2B61DD0A17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98" y="1368549"/>
            <a:ext cx="8809484" cy="1639966"/>
          </a:xfrm>
          <a:prstGeom prst="rect">
            <a:avLst/>
          </a:prstGeom>
          <a:ln w="12700">
            <a:solidFill>
              <a:srgbClr val="FAEBD3"/>
            </a:solidFill>
          </a:ln>
        </p:spPr>
      </p:pic>
    </p:spTree>
    <p:extLst>
      <p:ext uri="{BB962C8B-B14F-4D97-AF65-F5344CB8AC3E}">
        <p14:creationId xmlns:p14="http://schemas.microsoft.com/office/powerpoint/2010/main" val="35134039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A348DD98-9AED-4B62-94FC-0AF39CE153FB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B6121-E034-43D4-9695-682E60673F3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02.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소개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8C4C92E-8274-4B8A-890A-9D4C8541B32B}"/>
              </a:ext>
            </a:extLst>
          </p:cNvPr>
          <p:cNvSpPr txBox="1"/>
          <p:nvPr/>
        </p:nvSpPr>
        <p:spPr>
          <a:xfrm>
            <a:off x="266699" y="825234"/>
            <a:ext cx="3286125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콘텐츠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E15837-4DF6-9F05-2541-57B8491C9F0D}"/>
              </a:ext>
            </a:extLst>
          </p:cNvPr>
          <p:cNvSpPr txBox="1"/>
          <p:nvPr/>
        </p:nvSpPr>
        <p:spPr>
          <a:xfrm>
            <a:off x="266698" y="4738266"/>
            <a:ext cx="8105140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조화의 천칭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전용 조화의 천칭이 적용됩니다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아크 패시브를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on/off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할 수 있으며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초각성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스킬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초각성기를 사용 할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0286E2D-E175-7BB2-5113-D94F88A0FAA8}"/>
              </a:ext>
            </a:extLst>
          </p:cNvPr>
          <p:cNvSpPr txBox="1"/>
          <p:nvPr/>
        </p:nvSpPr>
        <p:spPr>
          <a:xfrm>
            <a:off x="266698" y="3115044"/>
            <a:ext cx="9131302" cy="14857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조건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개방 퀘스트를 클리어한 뒤에 입장이 가능합니다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개방 후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조건은 없습니다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조화의 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적용하지 않거나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받은 상태에서는 입장이 불가능합니다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D792701-3B1C-1122-F766-038178FB2B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98" y="1368549"/>
            <a:ext cx="8809484" cy="1639966"/>
          </a:xfrm>
          <a:prstGeom prst="rect">
            <a:avLst/>
          </a:prstGeom>
          <a:ln w="12700">
            <a:solidFill>
              <a:srgbClr val="FAEBD3"/>
            </a:solidFill>
          </a:ln>
        </p:spPr>
      </p:pic>
    </p:spTree>
    <p:extLst>
      <p:ext uri="{BB962C8B-B14F-4D97-AF65-F5344CB8AC3E}">
        <p14:creationId xmlns:p14="http://schemas.microsoft.com/office/powerpoint/2010/main" val="21697063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A348DD98-9AED-4B62-94FC-0AF39CE153FB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B6121-E034-43D4-9695-682E60673F3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02.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소개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8C4C92E-8274-4B8A-890A-9D4C8541B32B}"/>
              </a:ext>
            </a:extLst>
          </p:cNvPr>
          <p:cNvSpPr txBox="1"/>
          <p:nvPr/>
        </p:nvSpPr>
        <p:spPr>
          <a:xfrm>
            <a:off x="266699" y="825234"/>
            <a:ext cx="3286125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콘텐츠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3/3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0D8E735-F4F4-DB2F-BAF6-7B29A2F48783}"/>
              </a:ext>
            </a:extLst>
          </p:cNvPr>
          <p:cNvSpPr txBox="1"/>
          <p:nvPr/>
        </p:nvSpPr>
        <p:spPr>
          <a:xfrm>
            <a:off x="266698" y="3120818"/>
            <a:ext cx="7597141" cy="14857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보상으로 토큰을 획득하며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각종 아이템으로 교환 할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횟수 제한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토큰 획득 제한은 없지만 아이템 교환 횟수 제한이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적용됩니다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콘텐츠에서는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경험치를 획득하지 않습니다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A0E9A9C-4E3E-FBF9-B1C0-992221A20C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98" y="1368549"/>
            <a:ext cx="8809484" cy="1639966"/>
          </a:xfrm>
          <a:prstGeom prst="rect">
            <a:avLst/>
          </a:prstGeom>
          <a:ln w="12700">
            <a:solidFill>
              <a:srgbClr val="FAEBD3"/>
            </a:solidFill>
          </a:ln>
        </p:spPr>
      </p:pic>
    </p:spTree>
    <p:extLst>
      <p:ext uri="{BB962C8B-B14F-4D97-AF65-F5344CB8AC3E}">
        <p14:creationId xmlns:p14="http://schemas.microsoft.com/office/powerpoint/2010/main" val="22315835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9802</TotalTime>
  <Words>5408</Words>
  <Application>Microsoft Office PowerPoint</Application>
  <PresentationFormat>와이드스크린</PresentationFormat>
  <Paragraphs>1031</Paragraphs>
  <Slides>51</Slides>
  <Notes>32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51</vt:i4>
      </vt:variant>
    </vt:vector>
  </HeadingPairs>
  <TitlesOfParts>
    <vt:vector size="57" baseType="lpstr">
      <vt:lpstr>리디바탕</vt:lpstr>
      <vt:lpstr>맑은 고딕</vt:lpstr>
      <vt:lpstr>빛의 계승자 Bold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WooChi SIN</dc:creator>
  <cp:lastModifiedBy>WooChi SIN</cp:lastModifiedBy>
  <cp:revision>910</cp:revision>
  <dcterms:created xsi:type="dcterms:W3CDTF">2024-10-29T05:59:45Z</dcterms:created>
  <dcterms:modified xsi:type="dcterms:W3CDTF">2024-11-21T10:27:27Z</dcterms:modified>
</cp:coreProperties>
</file>